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859" r:id="rId2"/>
    <p:sldId id="1140" r:id="rId3"/>
    <p:sldId id="1177" r:id="rId4"/>
    <p:sldId id="1142" r:id="rId5"/>
    <p:sldId id="1143" r:id="rId6"/>
    <p:sldId id="1178" r:id="rId7"/>
    <p:sldId id="1144" r:id="rId8"/>
    <p:sldId id="1199" r:id="rId9"/>
    <p:sldId id="1145" r:id="rId10"/>
    <p:sldId id="1179" r:id="rId11"/>
    <p:sldId id="1146" r:id="rId12"/>
    <p:sldId id="1180" r:id="rId13"/>
    <p:sldId id="1147" r:id="rId14"/>
    <p:sldId id="1148" r:id="rId15"/>
    <p:sldId id="1181" r:id="rId16"/>
    <p:sldId id="1149" r:id="rId17"/>
    <p:sldId id="1182" r:id="rId18"/>
    <p:sldId id="1150" r:id="rId19"/>
    <p:sldId id="1183" r:id="rId20"/>
    <p:sldId id="1151" r:id="rId21"/>
    <p:sldId id="1152" r:id="rId22"/>
    <p:sldId id="1185" r:id="rId23"/>
    <p:sldId id="1153" r:id="rId24"/>
    <p:sldId id="1154" r:id="rId25"/>
    <p:sldId id="1186" r:id="rId26"/>
    <p:sldId id="1155" r:id="rId27"/>
    <p:sldId id="1187" r:id="rId28"/>
    <p:sldId id="1156" r:id="rId29"/>
    <p:sldId id="1157" r:id="rId30"/>
    <p:sldId id="1158" r:id="rId31"/>
    <p:sldId id="1159" r:id="rId32"/>
    <p:sldId id="1160" r:id="rId33"/>
    <p:sldId id="1161" r:id="rId34"/>
    <p:sldId id="1188" r:id="rId35"/>
    <p:sldId id="1162" r:id="rId36"/>
    <p:sldId id="1192" r:id="rId37"/>
    <p:sldId id="1189" r:id="rId38"/>
    <p:sldId id="1190" r:id="rId39"/>
    <p:sldId id="1191" r:id="rId40"/>
    <p:sldId id="1193" r:id="rId41"/>
    <p:sldId id="1164" r:id="rId42"/>
    <p:sldId id="1194" r:id="rId43"/>
    <p:sldId id="1165" r:id="rId44"/>
    <p:sldId id="1167" r:id="rId45"/>
    <p:sldId id="1195" r:id="rId46"/>
    <p:sldId id="1168" r:id="rId47"/>
    <p:sldId id="1196" r:id="rId48"/>
    <p:sldId id="1169" r:id="rId49"/>
    <p:sldId id="1170" r:id="rId50"/>
    <p:sldId id="1141" r:id="rId51"/>
    <p:sldId id="1171" r:id="rId52"/>
    <p:sldId id="1172" r:id="rId53"/>
    <p:sldId id="1173" r:id="rId54"/>
    <p:sldId id="1175" r:id="rId55"/>
    <p:sldId id="1176" r:id="rId5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06" d="100"/>
          <a:sy n="106" d="100"/>
        </p:scale>
        <p:origin x="588"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323002"/>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期中提优测评卷（一）</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0712"/>
            <a:ext cx="11485848" cy="3125856"/>
          </a:xfrm>
        </p:spPr>
        <p:txBody>
          <a:bodyPr/>
          <a:lstStyle/>
          <a:p>
            <a:pPr hangingPunct="0">
              <a:lnSpc>
                <a:spcPct val="130000"/>
              </a:lnSpc>
              <a:spcAft>
                <a:spcPts val="0"/>
              </a:spcAft>
            </a:pP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甲图中两个气门都关闭，活塞向上运动，是压缩冲程；乙图是进气门打开，排气门关闭，此时活塞向下运动，是吸气冲程；丙图中进气门关闭，排气门打开，此时活塞向上运动，是排气冲程；丁图中两个气门都关闭，火花塞点火，此时活塞向下运动，是做功冲程；所以，该内燃机一个工作循环有四个冲程，正确的顺序是乙、甲、丁、丙，</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错误；在吸气冲程中，汽油机吸入的是汽油和空气的混合物，柴油机吸入的只是空气，</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错误；飞轮转速是</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1 200 r/min</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20 r/s</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，每秒钟内汽油机飞轮转动</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20</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转，对外做功</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10</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次，完成</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40</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个冲程，</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正确；图丁是做功冲程，在做功冲程中，内能转化为机械能，</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dirty="0">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0.jpg" descr="id:2147488359;FounderCES"/>
          <p:cNvPicPr/>
          <p:nvPr/>
        </p:nvPicPr>
        <p:blipFill>
          <a:blip r:embed="rId2"/>
          <a:stretch>
            <a:fillRect/>
          </a:stretch>
        </p:blipFill>
        <p:spPr>
          <a:xfrm>
            <a:off x="3646934" y="4045734"/>
            <a:ext cx="4715893" cy="1944216"/>
          </a:xfrm>
          <a:prstGeom prst="rect">
            <a:avLst/>
          </a:prstGeom>
        </p:spPr>
      </p:pic>
      <p:sp>
        <p:nvSpPr>
          <p:cNvPr id="4" name="矩形 3"/>
          <p:cNvSpPr/>
          <p:nvPr/>
        </p:nvSpPr>
        <p:spPr>
          <a:xfrm>
            <a:off x="5220050" y="598016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关于能量及其转化，下列说法正确的是（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图甲中掉落地上的小球跳起的高度越来越低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此过程中能量逐渐消失</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图乙中给手机充电时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化学能转化为电能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图丙中太阳能电池板是将太阳能转化为化学能的装置</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图丁中显示的永动机不可能制造出来</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40.jpg" descr="id:2147488366;FounderCES"/>
          <p:cNvPicPr/>
          <p:nvPr/>
        </p:nvPicPr>
        <p:blipFill>
          <a:blip r:embed="rId2"/>
          <a:stretch>
            <a:fillRect/>
          </a:stretch>
        </p:blipFill>
        <p:spPr>
          <a:xfrm>
            <a:off x="2846014" y="1426667"/>
            <a:ext cx="6498384" cy="1656184"/>
          </a:xfrm>
          <a:prstGeom prst="rect">
            <a:avLst/>
          </a:prstGeom>
        </p:spPr>
      </p:pic>
      <p:sp>
        <p:nvSpPr>
          <p:cNvPr id="4" name="矩形 3"/>
          <p:cNvSpPr/>
          <p:nvPr/>
        </p:nvSpPr>
        <p:spPr>
          <a:xfrm>
            <a:off x="5310376" y="303672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p>
        </p:txBody>
      </p:sp>
      <p:sp>
        <p:nvSpPr>
          <p:cNvPr id="6" name="矩形 5"/>
          <p:cNvSpPr/>
          <p:nvPr/>
        </p:nvSpPr>
        <p:spPr>
          <a:xfrm>
            <a:off x="6383238" y="855561"/>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2747"/>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题图甲中，掉在地上的弹性小球跳起的高度越来越低，是由于小球的机械能转化为其他形式的能量，能量没有消失，故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错误；题图乙中给手机充电时，消耗电能，获得化学能，因此是电能转化为化学能，故</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错误；太阳能电池板是将太阳能转化为电能的装置，故</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错误；永动机的机械能无法保持守恒，有一部分能量散失掉了，所以永动机是无法制成的，故</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40.jpg" descr="id:2147488366;FounderCES"/>
          <p:cNvPicPr/>
          <p:nvPr/>
        </p:nvPicPr>
        <p:blipFill>
          <a:blip r:embed="rId2"/>
          <a:stretch>
            <a:fillRect/>
          </a:stretch>
        </p:blipFill>
        <p:spPr>
          <a:xfrm>
            <a:off x="2926854" y="3834986"/>
            <a:ext cx="6498384" cy="1656184"/>
          </a:xfrm>
          <a:prstGeom prst="rect">
            <a:avLst/>
          </a:prstGeom>
        </p:spPr>
      </p:pic>
      <p:sp>
        <p:nvSpPr>
          <p:cNvPr id="4" name="矩形 3"/>
          <p:cNvSpPr/>
          <p:nvPr/>
        </p:nvSpPr>
        <p:spPr>
          <a:xfrm>
            <a:off x="5391216" y="54450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11896"/>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安徽合肥庐阳区期末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）如图所示，青瓦是古建筑常用的建筑材料，制瓦工艺有上千年的历史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制瓦工艺分为成坯、晒制、高温烧制等诸多流程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晒制泥坯时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泥坯温度越高含有的热量越多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高温烧制时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通过热传递的方式改变瓦片的内能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烧制青瓦时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燃料燃烧越充分其热值越大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在质地均匀的瓦上定型切割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瓦的比热容变小</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1.jpg" descr="id:2147488373;FounderCES"/>
          <p:cNvPicPr/>
          <p:nvPr/>
        </p:nvPicPr>
        <p:blipFill>
          <a:blip r:embed="rId2"/>
          <a:stretch>
            <a:fillRect/>
          </a:stretch>
        </p:blipFill>
        <p:spPr>
          <a:xfrm>
            <a:off x="8183438" y="1998632"/>
            <a:ext cx="2941957" cy="1656184"/>
          </a:xfrm>
          <a:prstGeom prst="rect">
            <a:avLst/>
          </a:prstGeom>
        </p:spPr>
      </p:pic>
      <p:sp>
        <p:nvSpPr>
          <p:cNvPr id="4" name="矩形 3"/>
          <p:cNvSpPr/>
          <p:nvPr/>
        </p:nvSpPr>
        <p:spPr>
          <a:xfrm>
            <a:off x="9001404" y="37266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p>
        </p:txBody>
      </p:sp>
      <p:sp>
        <p:nvSpPr>
          <p:cNvPr id="6" name="矩形 5"/>
          <p:cNvSpPr/>
          <p:nvPr/>
        </p:nvSpPr>
        <p:spPr>
          <a:xfrm>
            <a:off x="1189870" y="1828240"/>
            <a:ext cx="389850" cy="461665"/>
          </a:xfrm>
          <a:prstGeom prst="rect">
            <a:avLst/>
          </a:prstGeom>
        </p:spPr>
        <p:txBody>
          <a:bodyPr wrap="none">
            <a:spAutoFit/>
          </a:bodyPr>
          <a:lstStyle/>
          <a:p>
            <a:r>
              <a:rPr lang="en-US" altLang="zh-CN" sz="2400"/>
              <a:t>B</a:t>
            </a:r>
            <a:endParaRPr lang="zh-CN" altLang="en-US"/>
          </a:p>
        </p:txBody>
      </p:sp>
      <p:sp>
        <p:nvSpPr>
          <p:cNvPr id="7" name="内容占位符 1"/>
          <p:cNvSpPr txBox="1"/>
          <p:nvPr/>
        </p:nvSpPr>
        <p:spPr bwMode="auto">
          <a:xfrm>
            <a:off x="366883" y="437489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热量是一个过程量，只能说吸收（</a:t>
            </a:r>
            <a:r>
              <a:rPr lang="zh-CN" altLang="zh-CN">
                <a:latin typeface="Times New Roman" panose="02020603050405020304" pitchFamily="18" charset="0"/>
                <a:ea typeface="楷体" panose="02010609060101010101" pitchFamily="49" charset="-122"/>
                <a:cs typeface="Times New Roman" panose="02020603050405020304" pitchFamily="18" charset="0"/>
              </a:rPr>
              <a:t>或者放出</a:t>
            </a:r>
            <a:r>
              <a:rPr lang="zh-CN" altLang="zh-CN">
                <a:latin typeface="Times New Roman" panose="02020603050405020304" pitchFamily="18" charset="0"/>
                <a:ea typeface="宋体" panose="02010600030101010101" pitchFamily="2" charset="-122"/>
                <a:cs typeface="Times New Roman" panose="02020603050405020304" pitchFamily="18" charset="0"/>
              </a:rPr>
              <a:t>）了多少热量，不能说某物体含有多少热量，</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错误；高温烧制时，通过热传递的方式增加瓦片的内能，</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正确；燃料的热值仅与燃料的种类有关，而与燃料是否充分燃烧、质量都无关，</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错误；若在质地均匀的瓦上定型切割，瓦的质量变小，比热容不变，</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8941"/>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随着人们生活水平的日益提高，越来越多的小汽车走进了百姓家中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一辆使用汽油为燃料的小汽车，以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72km/h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的速度在水平路面上匀速行驶时，发动机的实际功率为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20kW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若小汽车行驶的路程为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108km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，汽油的热值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，小汽车发动机的效率为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则关于小汽车在这段路程中，下列说法错误的是（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运动的时间为</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发动机所做的功为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汽车所受的阻力为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消耗汽油的质量为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5kg</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89626" y="2964509"/>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08399"/>
                <a:ext cx="11485848" cy="4624407"/>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根据公式</a:t>
                </a:r>
                <a:r>
                  <a:rPr lang="en-US" altLang="zh-CN" i="1" dirty="0">
                    <a:solidFill>
                      <a:schemeClr val="tx1"/>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𝑠</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可知，汽车的运动时间为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𝑠</m:t>
                        </m:r>
                      </m:num>
                      <m:den>
                        <m:r>
                          <m:rPr>
                            <m:nor/>
                          </m:rPr>
                          <a:rPr lang="en-US" altLang="zh-CN" i="1">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108</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km</m:t>
                        </m:r>
                      </m:num>
                      <m:den>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72</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km</m:t>
                        </m:r>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h</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1.5h</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5 400s</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正确，不符合题意；发动机所做的功</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20 000W</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5 400s</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1.08</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1.08</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正确，不符合题意；汽车的速度</a:t>
                </a:r>
                <a:r>
                  <a:rPr lang="en-US" altLang="zh-CN" i="1" dirty="0">
                    <a:solidFill>
                      <a:schemeClr val="tx1"/>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72km/h</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20m/s</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，根据公式</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i="1" dirty="0" err="1">
                    <a:solidFill>
                      <a:schemeClr val="tx1"/>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可知，汽车的牵引力</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𝑃</m:t>
                        </m:r>
                      </m:num>
                      <m:den>
                        <m:r>
                          <m:rPr>
                            <m:nor/>
                          </m:rPr>
                          <a:rPr lang="en-US" altLang="zh-CN" i="1">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20</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sup>
                        </m:sSup>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m</m:t>
                        </m:r>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s</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1 000N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，根据二力平衡的条件，汽车所受的阻力为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1 000N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正确，不符合题意；汽油完全燃烧释放的热量</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mq</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，又因为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𝜂</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𝑄</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𝑞</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𝜂</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𝑞</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08</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8</m:t>
                            </m:r>
                          </m:sup>
                        </m:sSup>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25</m:t>
                        </m:r>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sup>
                        </m:sSup>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9.4kg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错误，符合题意</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08399"/>
                <a:ext cx="11485848" cy="4624407"/>
              </a:xfrm>
              <a:blipFill rotWithShape="1">
                <a:blip r:embed="rId2"/>
                <a:stretch>
                  <a:fillRect l="-2" t="-7" r="1" b="1"/>
                </a:stretch>
              </a:blipFill>
            </p:spPr>
            <p:txBody>
              <a:bodyPr/>
              <a:lstStyle/>
              <a:p>
                <a:r>
                  <a:rPr lang="zh-CN" altLang="en-US">
                    <a:noFill/>
                  </a:rPr>
                  <a:t> </a:t>
                </a:r>
              </a:p>
            </p:txBody>
          </p:sp>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关于如图所示的四个情境，下列说法正确的是（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用丝绸摩擦过的两根玻璃棒靠近时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会相互吸引</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自由电子的定向移动方向为电流方向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开关闭合后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用导线触接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不发光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用橡胶棒把验电器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连接起来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的金属箔会张开</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41.jpg" descr="id:2147488380;FounderCES"/>
          <p:cNvPicPr/>
          <p:nvPr/>
        </p:nvPicPr>
        <p:blipFill>
          <a:blip r:embed="rId2"/>
          <a:stretch>
            <a:fillRect/>
          </a:stretch>
        </p:blipFill>
        <p:spPr>
          <a:xfrm>
            <a:off x="694606" y="1458906"/>
            <a:ext cx="2286457" cy="1317639"/>
          </a:xfrm>
          <a:prstGeom prst="rect">
            <a:avLst/>
          </a:prstGeom>
        </p:spPr>
      </p:pic>
      <p:pic>
        <p:nvPicPr>
          <p:cNvPr id="4" name="jj142.jpg" descr="id:2147488387;FounderCES"/>
          <p:cNvPicPr/>
          <p:nvPr/>
        </p:nvPicPr>
        <p:blipFill>
          <a:blip r:embed="rId3"/>
          <a:stretch>
            <a:fillRect/>
          </a:stretch>
        </p:blipFill>
        <p:spPr>
          <a:xfrm>
            <a:off x="3358902" y="1481634"/>
            <a:ext cx="1493788" cy="1284032"/>
          </a:xfrm>
          <a:prstGeom prst="rect">
            <a:avLst/>
          </a:prstGeom>
        </p:spPr>
      </p:pic>
      <p:pic>
        <p:nvPicPr>
          <p:cNvPr id="5" name="jj143.jpg" descr="id:2147488394;FounderCES"/>
          <p:cNvPicPr/>
          <p:nvPr/>
        </p:nvPicPr>
        <p:blipFill>
          <a:blip r:embed="rId4"/>
          <a:stretch>
            <a:fillRect/>
          </a:stretch>
        </p:blipFill>
        <p:spPr>
          <a:xfrm>
            <a:off x="5879182" y="1481635"/>
            <a:ext cx="1882067" cy="1587326"/>
          </a:xfrm>
          <a:prstGeom prst="rect">
            <a:avLst/>
          </a:prstGeom>
        </p:spPr>
      </p:pic>
      <p:pic>
        <p:nvPicPr>
          <p:cNvPr id="6" name="jj144.jpg" descr="id:2147488401;FounderCES"/>
          <p:cNvPicPr/>
          <p:nvPr/>
        </p:nvPicPr>
        <p:blipFill>
          <a:blip r:embed="rId5"/>
          <a:stretch>
            <a:fillRect/>
          </a:stretch>
        </p:blipFill>
        <p:spPr>
          <a:xfrm>
            <a:off x="8903518" y="1333630"/>
            <a:ext cx="1656184" cy="1883336"/>
          </a:xfrm>
          <a:prstGeom prst="rect">
            <a:avLst/>
          </a:prstGeom>
        </p:spPr>
      </p:pic>
      <p:sp>
        <p:nvSpPr>
          <p:cNvPr id="8" name="矩形 7"/>
          <p:cNvSpPr/>
          <p:nvPr/>
        </p:nvSpPr>
        <p:spPr>
          <a:xfrm>
            <a:off x="1335544" y="3027571"/>
            <a:ext cx="9722588"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2400" b="0">
              <a:solidFill>
                <a:srgbClr val="000000"/>
              </a:solidFill>
              <a:cs typeface="Times New Roman" panose="02020603050405020304" pitchFamily="18" charset="0"/>
            </a:endParaRPr>
          </a:p>
        </p:txBody>
      </p:sp>
      <p:sp>
        <p:nvSpPr>
          <p:cNvPr id="9" name="矩形 8"/>
          <p:cNvSpPr/>
          <p:nvPr/>
        </p:nvSpPr>
        <p:spPr>
          <a:xfrm>
            <a:off x="4727054" y="347530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p>
        </p:txBody>
      </p:sp>
      <p:sp>
        <p:nvSpPr>
          <p:cNvPr id="10" name="矩形 9"/>
          <p:cNvSpPr/>
          <p:nvPr/>
        </p:nvSpPr>
        <p:spPr>
          <a:xfrm>
            <a:off x="7253826" y="875510"/>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题图甲中，用丝绸摩擦过的两根玻璃棒带同种电荷，它们相互靠近时，会相互排斥，</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错误；题图乙中，自由电子的定向移动方向为电流的反方向，</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错误；题图丙中，开关闭合后，两灯串联，用导线触接</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两端时，</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被短路，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发光，</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不发光，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正确；题图丁中，用橡胶棒把验电器</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连接起来，因为橡胶棒是绝缘体，不容易导电，所以</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的金属箔不会张开，</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jj141.jpg" descr="id:2147488380;FounderCES"/>
          <p:cNvPicPr/>
          <p:nvPr/>
        </p:nvPicPr>
        <p:blipFill>
          <a:blip r:embed="rId2"/>
          <a:stretch>
            <a:fillRect/>
          </a:stretch>
        </p:blipFill>
        <p:spPr>
          <a:xfrm>
            <a:off x="1054646" y="3683443"/>
            <a:ext cx="2286457" cy="1317639"/>
          </a:xfrm>
          <a:prstGeom prst="rect">
            <a:avLst/>
          </a:prstGeom>
        </p:spPr>
      </p:pic>
      <p:pic>
        <p:nvPicPr>
          <p:cNvPr id="10" name="jj142.jpg" descr="id:2147488387;FounderCES"/>
          <p:cNvPicPr/>
          <p:nvPr/>
        </p:nvPicPr>
        <p:blipFill>
          <a:blip r:embed="rId3"/>
          <a:stretch>
            <a:fillRect/>
          </a:stretch>
        </p:blipFill>
        <p:spPr>
          <a:xfrm>
            <a:off x="3718942" y="3706171"/>
            <a:ext cx="1493788" cy="1284032"/>
          </a:xfrm>
          <a:prstGeom prst="rect">
            <a:avLst/>
          </a:prstGeom>
        </p:spPr>
      </p:pic>
      <p:pic>
        <p:nvPicPr>
          <p:cNvPr id="11" name="jj143.jpg" descr="id:2147488394;FounderCES"/>
          <p:cNvPicPr/>
          <p:nvPr/>
        </p:nvPicPr>
        <p:blipFill>
          <a:blip r:embed="rId4"/>
          <a:stretch>
            <a:fillRect/>
          </a:stretch>
        </p:blipFill>
        <p:spPr>
          <a:xfrm>
            <a:off x="6239222" y="3706172"/>
            <a:ext cx="1882067" cy="1587326"/>
          </a:xfrm>
          <a:prstGeom prst="rect">
            <a:avLst/>
          </a:prstGeom>
        </p:spPr>
      </p:pic>
      <p:pic>
        <p:nvPicPr>
          <p:cNvPr id="12" name="jj144.jpg" descr="id:2147488401;FounderCES"/>
          <p:cNvPicPr/>
          <p:nvPr/>
        </p:nvPicPr>
        <p:blipFill>
          <a:blip r:embed="rId5"/>
          <a:stretch>
            <a:fillRect/>
          </a:stretch>
        </p:blipFill>
        <p:spPr>
          <a:xfrm>
            <a:off x="9263558" y="3558167"/>
            <a:ext cx="1656184" cy="1883336"/>
          </a:xfrm>
          <a:prstGeom prst="rect">
            <a:avLst/>
          </a:prstGeom>
        </p:spPr>
      </p:pic>
      <p:sp>
        <p:nvSpPr>
          <p:cNvPr id="13" name="矩形 12"/>
          <p:cNvSpPr/>
          <p:nvPr/>
        </p:nvSpPr>
        <p:spPr>
          <a:xfrm>
            <a:off x="1695584" y="5252108"/>
            <a:ext cx="9722588"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2400" b="0">
              <a:solidFill>
                <a:srgbClr val="000000"/>
              </a:solidFill>
              <a:cs typeface="Times New Roman" panose="02020603050405020304" pitchFamily="18" charset="0"/>
            </a:endParaRPr>
          </a:p>
        </p:txBody>
      </p:sp>
      <p:sp>
        <p:nvSpPr>
          <p:cNvPr id="14" name="矩形 13"/>
          <p:cNvSpPr/>
          <p:nvPr/>
        </p:nvSpPr>
        <p:spPr>
          <a:xfrm>
            <a:off x="5087094" y="5699839"/>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9912"/>
            <a:ext cx="11485848" cy="39002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高层建筑的墙体中有三根绞在一起的电线，可以用如图乙所示的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把它们区分开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连在一起时，将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两端，灯泡发光；小华将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连在一起时，将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两端，灯泡不发光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是同一根电线</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456.jpg" descr="id:2147488408;FounderCES"/>
          <p:cNvPicPr/>
          <p:nvPr/>
        </p:nvPicPr>
        <p:blipFill>
          <a:blip r:embed="rId2"/>
          <a:stretch>
            <a:fillRect/>
          </a:stretch>
        </p:blipFill>
        <p:spPr>
          <a:xfrm>
            <a:off x="8111430" y="2894860"/>
            <a:ext cx="2376264" cy="2088699"/>
          </a:xfrm>
          <a:prstGeom prst="rect">
            <a:avLst/>
          </a:prstGeom>
        </p:spPr>
      </p:pic>
      <p:sp>
        <p:nvSpPr>
          <p:cNvPr id="4" name="矩形 3"/>
          <p:cNvSpPr/>
          <p:nvPr/>
        </p:nvSpPr>
        <p:spPr>
          <a:xfrm>
            <a:off x="8399462" y="494961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
        <p:nvSpPr>
          <p:cNvPr id="6" name="矩形 5"/>
          <p:cNvSpPr/>
          <p:nvPr/>
        </p:nvSpPr>
        <p:spPr>
          <a:xfrm>
            <a:off x="9721982" y="2433195"/>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小华将</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连在一起时，将</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测量仪</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连接在</a:t>
            </a:r>
            <a:r>
              <a:rPr lang="en-US" altLang="zh-CN" i="1">
                <a:latin typeface="Times New Roman" panose="02020603050405020304" pitchFamily="18" charset="0"/>
                <a:ea typeface="宋体" panose="02010600030101010101" pitchFamily="2" charset="-122"/>
                <a:cs typeface="Times New Roman" panose="02020603050405020304" pitchFamily="18" charset="0"/>
              </a:rPr>
              <a:t>X</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Z</a:t>
            </a:r>
            <a:r>
              <a:rPr lang="zh-CN" altLang="zh-CN">
                <a:latin typeface="Times New Roman" panose="02020603050405020304" pitchFamily="18" charset="0"/>
                <a:ea typeface="宋体" panose="02010600030101010101" pitchFamily="2" charset="-122"/>
                <a:cs typeface="Times New Roman" panose="02020603050405020304" pitchFamily="18" charset="0"/>
              </a:rPr>
              <a:t>两端，灯泡发光，如图甲所示，图甲中上面只剩下</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端，下面只剩下</a:t>
            </a:r>
            <a:r>
              <a:rPr lang="en-US" altLang="zh-CN" i="1">
                <a:latin typeface="Times New Roman" panose="02020603050405020304" pitchFamily="18" charset="0"/>
                <a:ea typeface="宋体" panose="02010600030101010101" pitchFamily="2" charset="-122"/>
                <a:cs typeface="Times New Roman" panose="02020603050405020304" pitchFamily="18" charset="0"/>
              </a:rPr>
              <a:t>Y</a:t>
            </a:r>
            <a:r>
              <a:rPr lang="zh-CN" altLang="zh-CN">
                <a:latin typeface="Times New Roman" panose="02020603050405020304" pitchFamily="18" charset="0"/>
                <a:ea typeface="宋体" panose="02010600030101010101" pitchFamily="2" charset="-122"/>
                <a:cs typeface="Times New Roman" panose="02020603050405020304" pitchFamily="18" charset="0"/>
              </a:rPr>
              <a:t>端，则说明</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Y</a:t>
            </a:r>
            <a:r>
              <a:rPr lang="zh-CN" altLang="zh-CN">
                <a:latin typeface="Times New Roman" panose="02020603050405020304" pitchFamily="18" charset="0"/>
                <a:ea typeface="宋体" panose="02010600030101010101" pitchFamily="2" charset="-122"/>
                <a:cs typeface="Times New Roman" panose="02020603050405020304" pitchFamily="18" charset="0"/>
              </a:rPr>
              <a:t>是同一根电线</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小华将</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连在一起时，将</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测量仪</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连在</a:t>
            </a:r>
            <a:r>
              <a:rPr lang="en-US" altLang="zh-CN" i="1">
                <a:latin typeface="Times New Roman" panose="02020603050405020304" pitchFamily="18" charset="0"/>
                <a:ea typeface="宋体" panose="02010600030101010101" pitchFamily="2" charset="-122"/>
                <a:cs typeface="Times New Roman" panose="02020603050405020304" pitchFamily="18" charset="0"/>
              </a:rPr>
              <a:t>X</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Y</a:t>
            </a:r>
            <a:r>
              <a:rPr lang="zh-CN" altLang="zh-CN">
                <a:latin typeface="Times New Roman" panose="02020603050405020304" pitchFamily="18" charset="0"/>
                <a:ea typeface="宋体" panose="02010600030101010101" pitchFamily="2" charset="-122"/>
                <a:cs typeface="Times New Roman" panose="02020603050405020304" pitchFamily="18" charset="0"/>
              </a:rPr>
              <a:t>两端，灯泡不发光，如图乙所示；因为</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Y</a:t>
            </a:r>
            <a:r>
              <a:rPr lang="zh-CN" altLang="zh-CN">
                <a:latin typeface="Times New Roman" panose="02020603050405020304" pitchFamily="18" charset="0"/>
                <a:ea typeface="宋体" panose="02010600030101010101" pitchFamily="2" charset="-122"/>
                <a:cs typeface="Times New Roman" panose="02020603050405020304" pitchFamily="18" charset="0"/>
              </a:rPr>
              <a:t>是同一根电线，而灯泡不发光，则说明</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X</a:t>
            </a:r>
            <a:r>
              <a:rPr lang="zh-CN" altLang="zh-CN">
                <a:latin typeface="Times New Roman" panose="02020603050405020304" pitchFamily="18" charset="0"/>
                <a:ea typeface="宋体" panose="02010600030101010101" pitchFamily="2" charset="-122"/>
                <a:cs typeface="Times New Roman" panose="02020603050405020304" pitchFamily="18" charset="0"/>
              </a:rPr>
              <a:t>不是同一根电线，只能是</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Z</a:t>
            </a:r>
            <a:r>
              <a:rPr lang="zh-CN" altLang="zh-CN">
                <a:latin typeface="Times New Roman" panose="02020603050405020304" pitchFamily="18" charset="0"/>
                <a:ea typeface="宋体" panose="02010600030101010101" pitchFamily="2" charset="-122"/>
                <a:cs typeface="Times New Roman" panose="02020603050405020304" pitchFamily="18" charset="0"/>
              </a:rPr>
              <a:t>是同一根电线</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综上分析，</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Y</a:t>
            </a:r>
            <a:r>
              <a:rPr lang="zh-CN" altLang="zh-CN">
                <a:latin typeface="Times New Roman" panose="02020603050405020304" pitchFamily="18" charset="0"/>
                <a:ea typeface="宋体" panose="02010600030101010101" pitchFamily="2" charset="-122"/>
                <a:cs typeface="Times New Roman" panose="02020603050405020304" pitchFamily="18" charset="0"/>
              </a:rPr>
              <a:t>是同一根电线，</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Z</a:t>
            </a:r>
            <a:r>
              <a:rPr lang="zh-CN" altLang="zh-CN">
                <a:latin typeface="Times New Roman" panose="02020603050405020304" pitchFamily="18" charset="0"/>
                <a:ea typeface="宋体" panose="02010600030101010101" pitchFamily="2" charset="-122"/>
                <a:cs typeface="Times New Roman" panose="02020603050405020304" pitchFamily="18" charset="0"/>
              </a:rPr>
              <a:t>是同一根电线，则剩下的</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X</a:t>
            </a:r>
            <a:r>
              <a:rPr lang="zh-CN" altLang="zh-CN">
                <a:latin typeface="Times New Roman" panose="02020603050405020304" pitchFamily="18" charset="0"/>
                <a:ea typeface="宋体" panose="02010600030101010101" pitchFamily="2" charset="-122"/>
                <a:cs typeface="Times New Roman" panose="02020603050405020304" pitchFamily="18" charset="0"/>
              </a:rPr>
              <a:t>是同一根电线，故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731640" y="3646289"/>
            <a:ext cx="5169925" cy="2231160"/>
          </a:xfrm>
          <a:prstGeom prst="rect">
            <a:avLst/>
          </a:prstGeom>
        </p:spPr>
      </p:pic>
      <p:sp>
        <p:nvSpPr>
          <p:cNvPr id="5" name="矩形 4"/>
          <p:cNvSpPr/>
          <p:nvPr/>
        </p:nvSpPr>
        <p:spPr>
          <a:xfrm>
            <a:off x="8451206" y="5759962"/>
            <a:ext cx="1729961" cy="576248"/>
          </a:xfrm>
          <a:prstGeom prst="rect">
            <a:avLst/>
          </a:prstGeom>
        </p:spPr>
        <p:txBody>
          <a:bodyPr wrap="none">
            <a:spAutoFit/>
          </a:bodyPr>
          <a:lstStyle/>
          <a:p>
            <a:pPr algn="just">
              <a:lnSpc>
                <a:spcPct val="150000"/>
              </a:lnSpc>
              <a:spcAft>
                <a:spcPts val="0"/>
              </a:spcAft>
            </a:pPr>
            <a:r>
              <a:rPr lang="zh-CN" altLang="zh-CN" sz="2400" b="0">
                <a:solidFill>
                  <a:schemeClr val="tx1"/>
                </a:solidFill>
                <a:cs typeface="Times New Roman" panose="02020603050405020304" pitchFamily="18" charset="0"/>
              </a:rPr>
              <a:t>（第</a:t>
            </a:r>
            <a:r>
              <a:rPr lang="en-US" altLang="zh-CN" sz="2400" b="0">
                <a:solidFill>
                  <a:schemeClr val="tx1"/>
                </a:solidFill>
                <a:cs typeface="Times New Roman" panose="02020603050405020304" pitchFamily="18" charset="0"/>
              </a:rPr>
              <a:t>10</a:t>
            </a:r>
            <a:r>
              <a:rPr lang="zh-CN" altLang="zh-CN" sz="2400" b="0">
                <a:solidFill>
                  <a:schemeClr val="tx1"/>
                </a:solidFill>
                <a:cs typeface="Times New Roman" panose="02020603050405020304" pitchFamily="18" charset="0"/>
              </a:rPr>
              <a:t>题）</a:t>
            </a:r>
            <a:endParaRPr lang="zh-CN" altLang="zh-CN" sz="900" b="0">
              <a:solidFill>
                <a:schemeClr val="tx1"/>
              </a:solidFill>
              <a:cs typeface="Times New Roman" panose="02020603050405020304" pitchFamily="18" charset="0"/>
            </a:endParaRPr>
          </a:p>
        </p:txBody>
      </p:sp>
      <p:sp>
        <p:nvSpPr>
          <p:cNvPr id="4" name="内容占位符 1"/>
          <p:cNvSpPr>
            <a:spLocks noGrp="1"/>
          </p:cNvSpPr>
          <p:nvPr/>
        </p:nvSpPr>
        <p:spPr>
          <a:xfrm>
            <a:off x="360680" y="4338955"/>
            <a:ext cx="6322695" cy="1461135"/>
          </a:xfrm>
          <a:prstGeom prst="rect">
            <a:avLst/>
          </a:prstGeom>
          <a:solidFill>
            <a:srgbClr val="E1F4FC"/>
          </a:solid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解决此类问题经常采用排除法</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结合等效电路图能够更方便地解决问题</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4" y="4338661"/>
            <a:ext cx="1728919" cy="4524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24562"/>
          </a:xfrm>
        </p:spPr>
        <p:txBody>
          <a:bodyPr/>
          <a:lstStyle/>
          <a:p>
            <a:pPr algn="ctr" hangingPunct="0">
              <a:spcAft>
                <a:spcPts val="0"/>
              </a:spcAft>
              <a:tabLst>
                <a:tab pos="5941060" algn="l"/>
              </a:tabLst>
            </a:pP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sz="2300">
                <a:solidFill>
                  <a:srgbClr val="000000"/>
                </a:solidFill>
                <a:latin typeface="+mj-ea"/>
                <a:ea typeface="+mj-ea"/>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选择题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个选项符合题意</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rPr>
              <a:t>1</a:t>
            </a:r>
            <a:r>
              <a:rPr lang="en-US" altLang="zh-CN">
                <a:solidFill>
                  <a:srgbClr val="000000"/>
                </a:solidFill>
                <a:latin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山东泰安岱岳区期末</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日，我国申报的</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春节——中国人庆祝传统新年的社会实践</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通过评审，列入联合国教科文组织人类非物质文化遗产代表作名录</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春节吃饺子是我们的传统习俗，关于这一习俗涉及的物理知识说法正确的是（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刚出锅的饺子满屋飘香</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这是扩散现象</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刚出锅的饺子冒出的</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白气</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是汽化现象</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用炉灶将饺子煮熟</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是通过做功的方式改变了饺子的内能</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热气腾腾的饺子入嘴时很烫</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是因为饺子含有的热量多</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85980" y="1919832"/>
            <a:ext cx="4464496" cy="416866"/>
          </a:xfrm>
          <a:prstGeom prst="rect">
            <a:avLst/>
          </a:prstGeom>
        </p:spPr>
      </p:pic>
      <p:sp>
        <p:nvSpPr>
          <p:cNvPr id="5" name="矩形 4"/>
          <p:cNvSpPr/>
          <p:nvPr/>
        </p:nvSpPr>
        <p:spPr>
          <a:xfrm>
            <a:off x="3492456" y="3506145"/>
            <a:ext cx="407484" cy="461665"/>
          </a:xfrm>
          <a:prstGeom prst="rect">
            <a:avLst/>
          </a:prstGeom>
        </p:spPr>
        <p:txBody>
          <a:bodyPr wrap="none">
            <a:spAutoFit/>
          </a:bodyPr>
          <a:lstStyle/>
          <a:p>
            <a:r>
              <a:rPr lang="en-US" altLang="zh-CN" sz="2300"/>
              <a:t>A</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4084"/>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rPr>
              <a:t>11</a:t>
            </a:r>
            <a:r>
              <a:rPr lang="en-US" altLang="zh-CN">
                <a:solidFill>
                  <a:srgbClr val="000000"/>
                </a:solidFill>
                <a:latin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有一电路如图所示，闭合开关，小明从甲电流表读得电流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，从乙电流表读得电流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，造成两个电流表读数不同的原因可能是（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L</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L</a:t>
            </a:r>
            <a:r>
              <a:rPr lang="en-US" altLang="zh-CN" baseline="-25000">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的规格不同</a:t>
            </a:r>
            <a:r>
              <a:rPr lang="en-US" altLang="zh-CN">
                <a:solidFill>
                  <a:srgbClr val="000000"/>
                </a:solidFill>
                <a:latin typeface="Times New Roman" panose="02020603050405020304" pitchFamily="18" charset="0"/>
                <a:ea typeface="楷体" panose="02010609060101010101" pitchFamily="49" charset="-122"/>
              </a:rPr>
              <a:t>	</a:t>
            </a:r>
          </a:p>
          <a:p>
            <a:r>
              <a:rPr lang="en-US" altLang="zh-CN">
                <a:solidFill>
                  <a:srgbClr val="000000"/>
                </a:solidFill>
                <a:latin typeface="Times New Roman" panose="02020603050405020304" pitchFamily="18" charset="0"/>
                <a:ea typeface="宋体" panose="02010600030101010101" pitchFamily="2" charset="-122"/>
              </a:rPr>
              <a:t>B</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a:solidFill>
                  <a:srgbClr val="000000"/>
                </a:solidFill>
                <a:latin typeface="Times New Roman" panose="02020603050405020304" pitchFamily="18" charset="0"/>
                <a:ea typeface="宋体" panose="02010600030101010101" pitchFamily="2" charset="-122"/>
              </a:rPr>
              <a:t>L</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L</a:t>
            </a:r>
            <a:r>
              <a:rPr lang="en-US" altLang="zh-CN" baseline="-25000">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的电流不同</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C</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电流先通过</a:t>
            </a:r>
            <a:r>
              <a:rPr lang="en-US" altLang="zh-CN">
                <a:solidFill>
                  <a:srgbClr val="000000"/>
                </a:solidFill>
                <a:latin typeface="Times New Roman" panose="02020603050405020304" pitchFamily="18" charset="0"/>
                <a:ea typeface="宋体" panose="02010600030101010101" pitchFamily="2" charset="-122"/>
              </a:rPr>
              <a:t>L</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再通过</a:t>
            </a:r>
            <a:r>
              <a:rPr lang="en-US" altLang="zh-CN">
                <a:solidFill>
                  <a:srgbClr val="000000"/>
                </a:solidFill>
                <a:latin typeface="Times New Roman" panose="02020603050405020304" pitchFamily="18" charset="0"/>
                <a:ea typeface="宋体" panose="02010600030101010101" pitchFamily="2" charset="-122"/>
              </a:rPr>
              <a:t>L</a:t>
            </a:r>
            <a:r>
              <a:rPr lang="en-US" altLang="zh-CN" baseline="-25000">
                <a:solidFill>
                  <a:srgbClr val="000000"/>
                </a:solidFill>
                <a:latin typeface="Times New Roman" panose="02020603050405020304" pitchFamily="18" charset="0"/>
                <a:ea typeface="宋体" panose="02010600030101010101" pitchFamily="2" charset="-122"/>
              </a:rPr>
              <a:t>2</a:t>
            </a:r>
            <a:r>
              <a:rPr lang="en-US" altLang="zh-CN">
                <a:solidFill>
                  <a:srgbClr val="000000"/>
                </a:solidFill>
                <a:latin typeface="Times New Roman" panose="02020603050405020304" pitchFamily="18" charset="0"/>
                <a:ea typeface="楷体" panose="02010609060101010101" pitchFamily="49" charset="-122"/>
              </a:rPr>
              <a:t>	</a:t>
            </a:r>
          </a:p>
          <a:p>
            <a:r>
              <a:rPr lang="en-US" altLang="zh-CN">
                <a:solidFill>
                  <a:srgbClr val="000000"/>
                </a:solidFill>
                <a:latin typeface="Times New Roman" panose="02020603050405020304" pitchFamily="18" charset="0"/>
                <a:ea typeface="宋体" panose="02010600030101010101" pitchFamily="2" charset="-122"/>
              </a:rPr>
              <a:t>D</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误差引起的</a:t>
            </a:r>
            <a:endParaRPr lang="zh-CN" altLang="en-US"/>
          </a:p>
        </p:txBody>
      </p:sp>
      <p:pic>
        <p:nvPicPr>
          <p:cNvPr id="3" name="图片 2"/>
          <p:cNvPicPr>
            <a:picLocks noChangeAspect="1"/>
          </p:cNvPicPr>
          <p:nvPr/>
        </p:nvPicPr>
        <p:blipFill>
          <a:blip r:embed="rId2"/>
          <a:stretch>
            <a:fillRect/>
          </a:stretch>
        </p:blipFill>
        <p:spPr>
          <a:xfrm>
            <a:off x="847248" y="1070806"/>
            <a:ext cx="1450851" cy="397948"/>
          </a:xfrm>
          <a:prstGeom prst="rect">
            <a:avLst/>
          </a:prstGeom>
        </p:spPr>
      </p:pic>
      <p:pic>
        <p:nvPicPr>
          <p:cNvPr id="4" name="jj145.jpg" descr="id:2147488422;FounderCES"/>
          <p:cNvPicPr/>
          <p:nvPr/>
        </p:nvPicPr>
        <p:blipFill>
          <a:blip r:embed="rId3"/>
          <a:stretch>
            <a:fillRect/>
          </a:stretch>
        </p:blipFill>
        <p:spPr>
          <a:xfrm>
            <a:off x="7136622" y="2088211"/>
            <a:ext cx="2701160" cy="1864504"/>
          </a:xfrm>
          <a:prstGeom prst="rect">
            <a:avLst/>
          </a:prstGeom>
        </p:spPr>
      </p:pic>
      <p:sp>
        <p:nvSpPr>
          <p:cNvPr id="5" name="矩形 4"/>
          <p:cNvSpPr/>
          <p:nvPr/>
        </p:nvSpPr>
        <p:spPr>
          <a:xfrm>
            <a:off x="7631134" y="3922239"/>
            <a:ext cx="1712135"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11</a:t>
            </a:r>
            <a:r>
              <a:rPr lang="zh-CN" altLang="zh-CN" sz="2400" b="0">
                <a:solidFill>
                  <a:srgbClr val="000000"/>
                </a:solidFill>
                <a:cs typeface="Times New Roman" panose="02020603050405020304" pitchFamily="18" charset="0"/>
              </a:rPr>
              <a:t>题）</a:t>
            </a:r>
            <a:endParaRPr lang="zh-CN" altLang="en-US" sz="2400" b="0"/>
          </a:p>
        </p:txBody>
      </p:sp>
      <p:sp>
        <p:nvSpPr>
          <p:cNvPr id="7" name="矩形 6"/>
          <p:cNvSpPr/>
          <p:nvPr/>
        </p:nvSpPr>
        <p:spPr>
          <a:xfrm>
            <a:off x="9396994" y="1593046"/>
            <a:ext cx="407484" cy="461665"/>
          </a:xfrm>
          <a:prstGeom prst="rect">
            <a:avLst/>
          </a:prstGeom>
        </p:spPr>
        <p:txBody>
          <a:bodyPr wrap="none">
            <a:spAutoFit/>
          </a:bodyPr>
          <a:lstStyle/>
          <a:p>
            <a:r>
              <a:rPr lang="en-US" altLang="zh-CN" sz="2400"/>
              <a:t>D</a:t>
            </a:r>
            <a:endParaRPr lang="zh-CN" altLang="en-US"/>
          </a:p>
        </p:txBody>
      </p:sp>
      <p:sp>
        <p:nvSpPr>
          <p:cNvPr id="8" name="内容占位符 1"/>
          <p:cNvSpPr txBox="1"/>
          <p:nvPr/>
        </p:nvSpPr>
        <p:spPr bwMode="auto">
          <a:xfrm>
            <a:off x="360854"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由电路图可知，两只灯泡和两个电流表串联接入电路，根据串联电路的电流特点，电路中各处的电流相等；而实验时电流表甲和乙的读数分别为</a:t>
            </a:r>
            <a:r>
              <a:rPr lang="en-US" altLang="zh-CN">
                <a:latin typeface="Times New Roman" panose="02020603050405020304" pitchFamily="18" charset="0"/>
                <a:ea typeface="宋体" panose="02010600030101010101" pitchFamily="2" charset="-122"/>
                <a:cs typeface="Times New Roman" panose="02020603050405020304" pitchFamily="18" charset="0"/>
              </a:rPr>
              <a:t>0.20 A</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0.19 A</a:t>
            </a:r>
            <a:r>
              <a:rPr lang="zh-CN" altLang="zh-CN">
                <a:latin typeface="Times New Roman" panose="02020603050405020304" pitchFamily="18" charset="0"/>
                <a:ea typeface="宋体" panose="02010600030101010101" pitchFamily="2" charset="-122"/>
                <a:cs typeface="Times New Roman" panose="02020603050405020304" pitchFamily="18" charset="0"/>
              </a:rPr>
              <a:t>，造成两个电流表读数不同的原因可能是读数误差，</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65194"/>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如图甲所示的电路中，合上开关后，两灯正常发光，电流表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的示数都如图乙所示，以下说法中正确的是（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两灯是串联连接的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干路电流是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94.jpg" descr="id:2147488429;FounderCES"/>
          <p:cNvPicPr/>
          <p:nvPr/>
        </p:nvPicPr>
        <p:blipFill>
          <a:blip r:embed="rId2"/>
          <a:stretch>
            <a:fillRect/>
          </a:stretch>
        </p:blipFill>
        <p:spPr>
          <a:xfrm>
            <a:off x="5087094" y="2663898"/>
            <a:ext cx="2315503" cy="1800200"/>
          </a:xfrm>
          <a:prstGeom prst="rect">
            <a:avLst/>
          </a:prstGeom>
        </p:spPr>
      </p:pic>
      <p:pic>
        <p:nvPicPr>
          <p:cNvPr id="4" name="cc195.jpg" descr="id:2147488436;FounderCES"/>
          <p:cNvPicPr/>
          <p:nvPr/>
        </p:nvPicPr>
        <p:blipFill>
          <a:blip r:embed="rId3"/>
          <a:stretch>
            <a:fillRect/>
          </a:stretch>
        </p:blipFill>
        <p:spPr>
          <a:xfrm>
            <a:off x="8741648" y="2663898"/>
            <a:ext cx="2411370" cy="1800200"/>
          </a:xfrm>
          <a:prstGeom prst="rect">
            <a:avLst/>
          </a:prstGeom>
        </p:spPr>
      </p:pic>
      <p:sp>
        <p:nvSpPr>
          <p:cNvPr id="6" name="矩形 5"/>
          <p:cNvSpPr/>
          <p:nvPr/>
        </p:nvSpPr>
        <p:spPr>
          <a:xfrm>
            <a:off x="6031825" y="4706000"/>
            <a:ext cx="4815910" cy="343492"/>
          </a:xfrm>
          <a:prstGeom prst="rect">
            <a:avLst/>
          </a:prstGeom>
        </p:spPr>
        <p:txBody>
          <a:bodyPr wrap="square">
            <a:spAutoFit/>
          </a:bodyPr>
          <a:lstStyle/>
          <a:p>
            <a:pPr>
              <a:lnSpc>
                <a:spcPts val="1935"/>
              </a:lnSpc>
              <a:spcAft>
                <a:spcPts val="0"/>
              </a:spcAf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7" name="矩形 6"/>
          <p:cNvSpPr/>
          <p:nvPr/>
        </p:nvSpPr>
        <p:spPr>
          <a:xfrm>
            <a:off x="7521113" y="4911551"/>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12</a:t>
            </a:r>
            <a:r>
              <a:rPr lang="zh-CN" altLang="zh-CN" sz="2400" b="0">
                <a:solidFill>
                  <a:srgbClr val="000000"/>
                </a:solidFill>
                <a:cs typeface="Times New Roman" panose="02020603050405020304" pitchFamily="18" charset="0"/>
              </a:rPr>
              <a:t>题）</a:t>
            </a:r>
            <a:endParaRPr lang="zh-CN" altLang="en-US" sz="2400" b="0"/>
          </a:p>
        </p:txBody>
      </p:sp>
      <p:sp>
        <p:nvSpPr>
          <p:cNvPr id="8" name="矩形 7"/>
          <p:cNvSpPr/>
          <p:nvPr/>
        </p:nvSpPr>
        <p:spPr>
          <a:xfrm>
            <a:off x="4830599" y="2237401"/>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25856"/>
          </a:xfrm>
        </p:spPr>
        <p:txBody>
          <a:bodyPr/>
          <a:lstStyle/>
          <a:p>
            <a:pPr hangingPunct="0">
              <a:lnSpc>
                <a:spcPct val="130000"/>
              </a:lnSpc>
              <a:spcAft>
                <a:spcPts val="0"/>
              </a:spcAft>
            </a:pP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由题图甲可知，电流从电源的正极出发，经过电流表</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后分成两支，分别经过灯</a:t>
            </a:r>
            <a:r>
              <a:rPr lang="en-US" altLang="zh-CN" sz="2200">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和灯</a:t>
            </a:r>
            <a:r>
              <a:rPr lang="en-US" altLang="zh-CN" sz="2200">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后汇合，经过开关回到电源负极，即电路中有两条电流的路径，所以两灯是并联的，</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latin typeface="Times New Roman" panose="02020603050405020304" pitchFamily="18" charset="0"/>
                <a:ea typeface="宋体" panose="02010600030101010101" pitchFamily="2" charset="-122"/>
                <a:cs typeface="Times New Roman" panose="02020603050405020304" pitchFamily="18" charset="0"/>
              </a:rPr>
              <a:t>错误；电流表</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测量</a:t>
            </a:r>
            <a:r>
              <a:rPr lang="en-US" altLang="zh-CN" sz="2200">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支路中的电流，电流表</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测量干路中的电流，由于两表指针位置相同，且并联电路中干路电流等于各支路电流之和，所以电流表</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的测量范围为</a:t>
            </a:r>
            <a:r>
              <a:rPr lang="en-US" altLang="zh-CN" sz="2200">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0.6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sz="2200">
                <a:latin typeface="Times New Roman" panose="02020603050405020304" pitchFamily="18" charset="0"/>
                <a:ea typeface="宋体" panose="02010600030101010101" pitchFamily="2" charset="-122"/>
                <a:cs typeface="Times New Roman" panose="02020603050405020304" pitchFamily="18" charset="0"/>
              </a:rPr>
              <a:t>0.02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sz="2200">
                <a:latin typeface="Times New Roman" panose="02020603050405020304" pitchFamily="18" charset="0"/>
                <a:ea typeface="宋体" panose="02010600030101010101" pitchFamily="2" charset="-122"/>
                <a:cs typeface="Times New Roman" panose="02020603050405020304" pitchFamily="18" charset="0"/>
              </a:rPr>
              <a:t>0.2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，即流过</a:t>
            </a:r>
            <a:r>
              <a:rPr lang="en-US" altLang="zh-CN" sz="2200">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的电流是</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0.2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sz="2200">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选用的测量范围是</a:t>
            </a:r>
            <a:r>
              <a:rPr lang="en-US" altLang="zh-CN" sz="2200">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3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sz="2200">
                <a:latin typeface="Times New Roman" panose="02020603050405020304" pitchFamily="18" charset="0"/>
                <a:ea typeface="宋体" panose="02010600030101010101" pitchFamily="2" charset="-122"/>
                <a:cs typeface="Times New Roman" panose="02020603050405020304" pitchFamily="18" charset="0"/>
              </a:rPr>
              <a:t>0.1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sz="2200">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，即干路电流是</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，则流过</a:t>
            </a:r>
            <a:r>
              <a:rPr lang="en-US" altLang="zh-CN" sz="2200">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的电流是</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0.2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0.8 A</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20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94.jpg" descr="id:2147488429;FounderCES"/>
          <p:cNvPicPr/>
          <p:nvPr/>
        </p:nvPicPr>
        <p:blipFill>
          <a:blip r:embed="rId2"/>
          <a:stretch>
            <a:fillRect/>
          </a:stretch>
        </p:blipFill>
        <p:spPr>
          <a:xfrm>
            <a:off x="3821906" y="3872312"/>
            <a:ext cx="2315503" cy="1800200"/>
          </a:xfrm>
          <a:prstGeom prst="rect">
            <a:avLst/>
          </a:prstGeom>
        </p:spPr>
      </p:pic>
      <p:pic>
        <p:nvPicPr>
          <p:cNvPr id="4" name="cc195.jpg" descr="id:2147488436;FounderCES"/>
          <p:cNvPicPr/>
          <p:nvPr/>
        </p:nvPicPr>
        <p:blipFill>
          <a:blip r:embed="rId3"/>
          <a:stretch>
            <a:fillRect/>
          </a:stretch>
        </p:blipFill>
        <p:spPr>
          <a:xfrm>
            <a:off x="7031310" y="3872312"/>
            <a:ext cx="2411370" cy="1800200"/>
          </a:xfrm>
          <a:prstGeom prst="rect">
            <a:avLst/>
          </a:prstGeom>
        </p:spPr>
      </p:pic>
      <p:sp>
        <p:nvSpPr>
          <p:cNvPr id="5" name="矩形 4"/>
          <p:cNvSpPr/>
          <p:nvPr/>
        </p:nvSpPr>
        <p:spPr>
          <a:xfrm>
            <a:off x="4612774" y="5768388"/>
            <a:ext cx="4815910" cy="343492"/>
          </a:xfrm>
          <a:prstGeom prst="rect">
            <a:avLst/>
          </a:prstGeom>
        </p:spPr>
        <p:txBody>
          <a:bodyPr wrap="square">
            <a:spAutoFit/>
          </a:bodyPr>
          <a:lstStyle/>
          <a:p>
            <a:pPr>
              <a:lnSpc>
                <a:spcPts val="1935"/>
              </a:lnSpc>
              <a:spcAft>
                <a:spcPts val="0"/>
              </a:spcAft>
            </a:pPr>
            <a:r>
              <a:rPr lang="zh-CN" altLang="zh-CN" sz="2200" b="0">
                <a:solidFill>
                  <a:srgbClr val="000000"/>
                </a:solidFill>
                <a:ea typeface="楷体" panose="02010609060101010101" pitchFamily="49" charset="-122"/>
                <a:cs typeface="Times New Roman" panose="02020603050405020304" pitchFamily="18" charset="0"/>
              </a:rPr>
              <a:t>甲</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p:txBody>
      </p:sp>
      <p:sp>
        <p:nvSpPr>
          <p:cNvPr id="6" name="矩形 5"/>
          <p:cNvSpPr/>
          <p:nvPr/>
        </p:nvSpPr>
        <p:spPr>
          <a:xfrm>
            <a:off x="5951190" y="6056426"/>
            <a:ext cx="1595309" cy="430887"/>
          </a:xfrm>
          <a:prstGeom prst="rect">
            <a:avLst/>
          </a:prstGeom>
        </p:spPr>
        <p:txBody>
          <a:bodyPr wrap="none">
            <a:spAutoFit/>
          </a:bodyPr>
          <a:lstStyle/>
          <a:p>
            <a:r>
              <a:rPr lang="zh-CN" altLang="zh-CN" sz="2200" b="0">
                <a:solidFill>
                  <a:srgbClr val="000000"/>
                </a:solidFill>
                <a:cs typeface="Times New Roman" panose="02020603050405020304" pitchFamily="18" charset="0"/>
              </a:rPr>
              <a:t>（第</a:t>
            </a:r>
            <a:r>
              <a:rPr lang="en-US" altLang="zh-CN" sz="2200" b="0">
                <a:solidFill>
                  <a:srgbClr val="000000"/>
                </a:solidFill>
              </a:rPr>
              <a:t>12</a:t>
            </a:r>
            <a:r>
              <a:rPr lang="zh-CN" altLang="zh-CN" sz="2200" b="0">
                <a:solidFill>
                  <a:srgbClr val="000000"/>
                </a:solidFill>
                <a:cs typeface="Times New Roman" panose="02020603050405020304" pitchFamily="18" charset="0"/>
              </a:rPr>
              <a:t>题）</a:t>
            </a:r>
            <a:endParaRPr lang="zh-CN" altLang="en-US" sz="2200" b="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746125"/>
            <a:ext cx="11567174" cy="3415030"/>
          </a:xfrm>
        </p:spPr>
        <p:txBody>
          <a:bodyPr wrap="square"/>
          <a:lstStyle/>
          <a:p>
            <a:pPr algn="ct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填空题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dirty="0"/>
              <a:t>13.                                   </a:t>
            </a:r>
            <a:r>
              <a:rPr lang="zh-CN" altLang="zh-CN" dirty="0"/>
              <a:t>如图所示，重阳节前夕，学校倡议同学们用热水为父母洗脚，用以培养孩子们的孝心</a:t>
            </a:r>
            <a:r>
              <a:rPr lang="en-US" altLang="zh-CN" dirty="0"/>
              <a:t>.</a:t>
            </a:r>
            <a:r>
              <a:rPr lang="zh-CN" altLang="zh-CN" dirty="0"/>
              <a:t>热水洗脚涉及了许多物理知识：泡在热水中的脚温度升高，这是通过</a:t>
            </a:r>
            <a:r>
              <a:rPr lang="zh-CN" altLang="zh-CN" u="sng" dirty="0"/>
              <a:t>　　</a:t>
            </a:r>
            <a:r>
              <a:rPr lang="en-US" altLang="zh-CN" u="sng" dirty="0"/>
              <a:t>  </a:t>
            </a:r>
            <a:r>
              <a:rPr lang="zh-CN" altLang="zh-CN" u="sng" dirty="0"/>
              <a:t>　</a:t>
            </a:r>
            <a:r>
              <a:rPr lang="zh-CN" altLang="zh-CN" dirty="0"/>
              <a:t>的方式增加了脚的内能；在洗脚过程中随着水温的下降，水的比热容</a:t>
            </a:r>
            <a:r>
              <a:rPr lang="zh-CN" altLang="zh-CN" u="sng" dirty="0"/>
              <a:t>　　</a:t>
            </a:r>
            <a:r>
              <a:rPr lang="en-US" altLang="zh-CN" u="sng" dirty="0"/>
              <a:t>    </a:t>
            </a:r>
            <a:r>
              <a:rPr lang="zh-CN" altLang="zh-CN" dirty="0"/>
              <a:t>，水分子的无规则运动</a:t>
            </a:r>
            <a:r>
              <a:rPr lang="zh-CN" altLang="zh-CN" u="sng" dirty="0"/>
              <a:t>　</a:t>
            </a:r>
            <a:r>
              <a:rPr lang="en-US" altLang="zh-CN" u="sng" dirty="0"/>
              <a:t>  </a:t>
            </a:r>
            <a:r>
              <a:rPr lang="zh-CN" altLang="zh-CN" u="sng" dirty="0"/>
              <a:t>　</a:t>
            </a:r>
            <a:r>
              <a:rPr lang="zh-CN" altLang="zh-CN" dirty="0"/>
              <a:t>（填</a:t>
            </a:r>
            <a:r>
              <a:rPr lang="en-US" altLang="zh-CN" dirty="0">
                <a:latin typeface="+mj-ea"/>
                <a:ea typeface="+mj-ea"/>
              </a:rPr>
              <a:t>“</a:t>
            </a:r>
            <a:r>
              <a:rPr lang="zh-CN" altLang="zh-CN" dirty="0"/>
              <a:t>加快</a:t>
            </a:r>
            <a:r>
              <a:rPr lang="en-US" altLang="zh-CN" dirty="0">
                <a:latin typeface="+mj-ea"/>
                <a:ea typeface="+mj-ea"/>
              </a:rPr>
              <a:t>”</a:t>
            </a:r>
            <a:r>
              <a:rPr lang="zh-CN" altLang="zh-CN" dirty="0"/>
              <a:t>或</a:t>
            </a:r>
            <a:r>
              <a:rPr lang="en-US" altLang="zh-CN" dirty="0">
                <a:latin typeface="+mj-ea"/>
                <a:ea typeface="+mj-ea"/>
              </a:rPr>
              <a:t>“</a:t>
            </a:r>
            <a:r>
              <a:rPr lang="zh-CN" altLang="zh-CN" dirty="0"/>
              <a:t>减慢</a:t>
            </a:r>
            <a:r>
              <a:rPr lang="en-US" altLang="zh-CN" dirty="0">
                <a:latin typeface="+mj-ea"/>
                <a:ea typeface="+mj-ea"/>
              </a:rPr>
              <a:t>”</a:t>
            </a:r>
            <a:r>
              <a:rPr lang="zh-CN" altLang="zh-CN" dirty="0"/>
              <a:t>）</a:t>
            </a:r>
            <a:r>
              <a:rPr lang="en-US" altLang="zh-CN" dirty="0"/>
              <a:t>.</a:t>
            </a:r>
            <a:endParaRPr lang="zh-CN" altLang="zh-CN" dirty="0"/>
          </a:p>
        </p:txBody>
      </p:sp>
      <p:pic>
        <p:nvPicPr>
          <p:cNvPr id="3" name="图片 2"/>
          <p:cNvPicPr>
            <a:picLocks noChangeAspect="1"/>
          </p:cNvPicPr>
          <p:nvPr/>
        </p:nvPicPr>
        <p:blipFill>
          <a:blip r:embed="rId2"/>
          <a:stretch>
            <a:fillRect/>
          </a:stretch>
        </p:blipFill>
        <p:spPr>
          <a:xfrm>
            <a:off x="838622" y="2003281"/>
            <a:ext cx="2684623" cy="383103"/>
          </a:xfrm>
          <a:prstGeom prst="rect">
            <a:avLst/>
          </a:prstGeom>
        </p:spPr>
      </p:pic>
      <p:pic>
        <p:nvPicPr>
          <p:cNvPr id="4" name="cc196.jpg" descr="id:2147488443;FounderCES"/>
          <p:cNvPicPr/>
          <p:nvPr/>
        </p:nvPicPr>
        <p:blipFill>
          <a:blip r:embed="rId3"/>
          <a:stretch>
            <a:fillRect/>
          </a:stretch>
        </p:blipFill>
        <p:spPr>
          <a:xfrm>
            <a:off x="4861911" y="4226454"/>
            <a:ext cx="1881367" cy="1656184"/>
          </a:xfrm>
          <a:prstGeom prst="rect">
            <a:avLst/>
          </a:prstGeom>
        </p:spPr>
      </p:pic>
      <p:sp>
        <p:nvSpPr>
          <p:cNvPr id="5" name="矩形 4"/>
          <p:cNvSpPr/>
          <p:nvPr/>
        </p:nvSpPr>
        <p:spPr>
          <a:xfrm>
            <a:off x="4978922" y="6005454"/>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13</a:t>
            </a:r>
            <a:r>
              <a:rPr lang="zh-CN" altLang="zh-CN" sz="2400" b="0">
                <a:solidFill>
                  <a:srgbClr val="000000"/>
                </a:solidFill>
                <a:cs typeface="Times New Roman" panose="02020603050405020304" pitchFamily="18" charset="0"/>
              </a:rPr>
              <a:t>题）</a:t>
            </a:r>
            <a:endParaRPr lang="zh-CN" altLang="en-US" sz="2400" b="0"/>
          </a:p>
        </p:txBody>
      </p:sp>
      <p:sp>
        <p:nvSpPr>
          <p:cNvPr id="7" name="矩形 6"/>
          <p:cNvSpPr/>
          <p:nvPr/>
        </p:nvSpPr>
        <p:spPr>
          <a:xfrm>
            <a:off x="1486694" y="2996952"/>
            <a:ext cx="1112805" cy="461665"/>
          </a:xfrm>
          <a:prstGeom prst="rect">
            <a:avLst/>
          </a:prstGeom>
        </p:spPr>
        <p:txBody>
          <a:bodyPr wrap="none">
            <a:spAutoFit/>
          </a:bodyPr>
          <a:lstStyle/>
          <a:p>
            <a:r>
              <a:rPr lang="zh-CN" altLang="zh-CN" sz="2400" dirty="0">
                <a:cs typeface="Times New Roman" panose="02020603050405020304" pitchFamily="18" charset="0"/>
              </a:rPr>
              <a:t>热传递</a:t>
            </a:r>
            <a:endParaRPr lang="zh-CN" altLang="en-US" dirty="0"/>
          </a:p>
        </p:txBody>
      </p:sp>
      <p:sp>
        <p:nvSpPr>
          <p:cNvPr id="9" name="矩形 8"/>
          <p:cNvSpPr/>
          <p:nvPr/>
        </p:nvSpPr>
        <p:spPr>
          <a:xfrm>
            <a:off x="766614" y="3573016"/>
            <a:ext cx="803425" cy="461665"/>
          </a:xfrm>
          <a:prstGeom prst="rect">
            <a:avLst/>
          </a:prstGeom>
        </p:spPr>
        <p:txBody>
          <a:bodyPr wrap="none">
            <a:spAutoFit/>
          </a:bodyPr>
          <a:lstStyle/>
          <a:p>
            <a:r>
              <a:rPr lang="zh-CN" altLang="zh-CN" sz="2400" dirty="0">
                <a:cs typeface="Times New Roman" panose="02020603050405020304" pitchFamily="18" charset="0"/>
              </a:rPr>
              <a:t>不变</a:t>
            </a:r>
            <a:endParaRPr lang="zh-CN" altLang="en-US" dirty="0"/>
          </a:p>
        </p:txBody>
      </p:sp>
      <p:sp>
        <p:nvSpPr>
          <p:cNvPr id="11" name="矩形 10"/>
          <p:cNvSpPr/>
          <p:nvPr/>
        </p:nvSpPr>
        <p:spPr>
          <a:xfrm>
            <a:off x="4727054" y="3445388"/>
            <a:ext cx="803425" cy="576248"/>
          </a:xfrm>
          <a:prstGeom prst="rect">
            <a:avLst/>
          </a:prstGeom>
        </p:spPr>
        <p:txBody>
          <a:bodyPr wrap="none">
            <a:spAutoFit/>
          </a:bodyPr>
          <a:lstStyle/>
          <a:p>
            <a:pPr algn="just">
              <a:lnSpc>
                <a:spcPct val="150000"/>
              </a:lnSpc>
              <a:spcAft>
                <a:spcPts val="0"/>
              </a:spcAft>
            </a:pPr>
            <a:r>
              <a:rPr lang="zh-CN" altLang="zh-CN" sz="2400" dirty="0">
                <a:cs typeface="Times New Roman" panose="02020603050405020304" pitchFamily="18" charset="0"/>
              </a:rPr>
              <a:t>减慢</a:t>
            </a:r>
            <a:endParaRPr lang="zh-CN" altLang="zh-CN" sz="9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江苏南京秦淮区月考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）如图甲所示，将热汤放在冷水中，图乙反映了两者的温度变化情况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过程中，汤的内能</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），冷水和热汤之间传递的是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时，两者之间</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）发生热传递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2.jpg" descr="id:2147488485;FounderCES"/>
          <p:cNvPicPr/>
          <p:nvPr/>
        </p:nvPicPr>
        <p:blipFill>
          <a:blip r:embed="rId2"/>
          <a:stretch>
            <a:fillRect/>
          </a:stretch>
        </p:blipFill>
        <p:spPr>
          <a:xfrm>
            <a:off x="3148339" y="3022488"/>
            <a:ext cx="2048851" cy="2160240"/>
          </a:xfrm>
          <a:prstGeom prst="rect">
            <a:avLst/>
          </a:prstGeom>
        </p:spPr>
      </p:pic>
      <p:pic>
        <p:nvPicPr>
          <p:cNvPr id="4" name="gyc503.jpg" descr="id:2147488492;FounderCES"/>
          <p:cNvPicPr/>
          <p:nvPr/>
        </p:nvPicPr>
        <p:blipFill>
          <a:blip r:embed="rId3"/>
          <a:stretch>
            <a:fillRect/>
          </a:stretch>
        </p:blipFill>
        <p:spPr>
          <a:xfrm>
            <a:off x="6388699" y="3037023"/>
            <a:ext cx="3362260" cy="2304256"/>
          </a:xfrm>
          <a:prstGeom prst="rect">
            <a:avLst/>
          </a:prstGeom>
        </p:spPr>
      </p:pic>
      <p:sp>
        <p:nvSpPr>
          <p:cNvPr id="5" name="矩形 4"/>
          <p:cNvSpPr/>
          <p:nvPr/>
        </p:nvSpPr>
        <p:spPr>
          <a:xfrm>
            <a:off x="5372015" y="5341279"/>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14</a:t>
            </a:r>
            <a:r>
              <a:rPr lang="zh-CN" altLang="zh-CN" sz="2400" b="0">
                <a:solidFill>
                  <a:srgbClr val="000000"/>
                </a:solidFill>
                <a:cs typeface="Times New Roman" panose="02020603050405020304" pitchFamily="18" charset="0"/>
              </a:rPr>
              <a:t>题）</a:t>
            </a:r>
            <a:endParaRPr lang="zh-CN" altLang="en-US" sz="2400" b="0"/>
          </a:p>
        </p:txBody>
      </p:sp>
      <p:sp>
        <p:nvSpPr>
          <p:cNvPr id="7" name="矩形 6"/>
          <p:cNvSpPr/>
          <p:nvPr/>
        </p:nvSpPr>
        <p:spPr>
          <a:xfrm>
            <a:off x="8139478" y="1359615"/>
            <a:ext cx="803425" cy="461665"/>
          </a:xfrm>
          <a:prstGeom prst="rect">
            <a:avLst/>
          </a:prstGeom>
        </p:spPr>
        <p:txBody>
          <a:bodyPr wrap="none">
            <a:spAutoFit/>
          </a:bodyPr>
          <a:lstStyle/>
          <a:p>
            <a:r>
              <a:rPr lang="zh-CN" altLang="zh-CN" sz="2400">
                <a:cs typeface="Times New Roman" panose="02020603050405020304" pitchFamily="18" charset="0"/>
              </a:rPr>
              <a:t>减少</a:t>
            </a:r>
            <a:endParaRPr lang="zh-CN" altLang="en-US"/>
          </a:p>
        </p:txBody>
      </p:sp>
      <p:sp>
        <p:nvSpPr>
          <p:cNvPr id="9" name="矩形 8"/>
          <p:cNvSpPr/>
          <p:nvPr/>
        </p:nvSpPr>
        <p:spPr>
          <a:xfrm>
            <a:off x="5265405" y="1916832"/>
            <a:ext cx="803425" cy="461665"/>
          </a:xfrm>
          <a:prstGeom prst="rect">
            <a:avLst/>
          </a:prstGeom>
        </p:spPr>
        <p:txBody>
          <a:bodyPr wrap="none">
            <a:spAutoFit/>
          </a:bodyPr>
          <a:lstStyle/>
          <a:p>
            <a:r>
              <a:rPr lang="zh-CN" altLang="zh-CN" sz="2400">
                <a:cs typeface="Times New Roman" panose="02020603050405020304" pitchFamily="18" charset="0"/>
              </a:rPr>
              <a:t>内能</a:t>
            </a:r>
            <a:endParaRPr lang="zh-CN" altLang="en-US"/>
          </a:p>
        </p:txBody>
      </p:sp>
      <p:sp>
        <p:nvSpPr>
          <p:cNvPr id="12" name="矩形 11"/>
          <p:cNvSpPr/>
          <p:nvPr/>
        </p:nvSpPr>
        <p:spPr>
          <a:xfrm>
            <a:off x="2377166" y="2463264"/>
            <a:ext cx="803425" cy="461665"/>
          </a:xfrm>
          <a:prstGeom prst="rect">
            <a:avLst/>
          </a:prstGeom>
        </p:spPr>
        <p:txBody>
          <a:bodyPr wrap="none">
            <a:spAutoFit/>
          </a:bodyPr>
          <a:lstStyle/>
          <a:p>
            <a:r>
              <a:rPr lang="zh-CN" altLang="zh-CN" sz="2400">
                <a:cs typeface="Times New Roman" panose="02020603050405020304" pitchFamily="18" charset="0"/>
              </a:rPr>
              <a:t>没有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如题图甲所示，将热汤放在冷水中，在</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5 min</a:t>
            </a:r>
            <a:r>
              <a:rPr lang="zh-CN" altLang="zh-CN">
                <a:latin typeface="Times New Roman" panose="02020603050405020304" pitchFamily="18" charset="0"/>
                <a:ea typeface="宋体" panose="02010600030101010101" pitchFamily="2" charset="-122"/>
                <a:cs typeface="Times New Roman" panose="02020603050405020304" pitchFamily="18" charset="0"/>
              </a:rPr>
              <a:t>过程中，热汤的温度降低、内能减少；冷水和热汤之间传递的是内能，温度表示物体的冷热程度；由题图乙可知，在</a:t>
            </a:r>
            <a:r>
              <a:rPr lang="en-US" altLang="zh-CN">
                <a:latin typeface="Times New Roman" panose="02020603050405020304" pitchFamily="18" charset="0"/>
                <a:ea typeface="宋体" panose="02010600030101010101" pitchFamily="2" charset="-122"/>
                <a:cs typeface="Times New Roman" panose="02020603050405020304" pitchFamily="18" charset="0"/>
              </a:rPr>
              <a:t>10 min</a:t>
            </a:r>
            <a:r>
              <a:rPr lang="zh-CN" altLang="zh-CN">
                <a:latin typeface="Times New Roman" panose="02020603050405020304" pitchFamily="18" charset="0"/>
                <a:ea typeface="宋体" panose="02010600030101010101" pitchFamily="2" charset="-122"/>
                <a:cs typeface="Times New Roman" panose="02020603050405020304" pitchFamily="18" charset="0"/>
              </a:rPr>
              <a:t>时，</a:t>
            </a: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水与汤的温度相同，</a:t>
            </a:r>
            <a:r>
              <a:rPr lang="zh-CN" altLang="zh-CN">
                <a:latin typeface="Times New Roman" panose="02020603050405020304" pitchFamily="18" charset="0"/>
                <a:ea typeface="宋体" panose="02010600030101010101" pitchFamily="2" charset="-122"/>
                <a:cs typeface="Times New Roman" panose="02020603050405020304" pitchFamily="18" charset="0"/>
              </a:rPr>
              <a:t>所以两者之间没有发生热传递</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708920"/>
            <a:ext cx="11485848" cy="113024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根据热传递的条件</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两个物体或同一物体的不同部分之间存在温度差</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判断是否发生热传递</a:t>
            </a:r>
            <a:endParaRPr lang="zh-CN" altLang="zh-CN" sz="900" b="0">
              <a:solidFill>
                <a:srgbClr val="000000"/>
              </a:solidFill>
              <a:cs typeface="Times New Roman" panose="02020603050405020304" pitchFamily="18" charset="0"/>
            </a:endParaRPr>
          </a:p>
        </p:txBody>
      </p:sp>
      <p:pic>
        <p:nvPicPr>
          <p:cNvPr id="5" name="箭头左.eps" descr="id:2147488217;FounderCES"/>
          <p:cNvPicPr/>
          <p:nvPr/>
        </p:nvPicPr>
        <p:blipFill>
          <a:blip r:embed="rId2"/>
          <a:stretch>
            <a:fillRect/>
          </a:stretch>
        </p:blipFill>
        <p:spPr>
          <a:xfrm>
            <a:off x="3981853" y="2416180"/>
            <a:ext cx="370899" cy="292740"/>
          </a:xfrm>
          <a:prstGeom prst="rect">
            <a:avLst/>
          </a:prstGeom>
        </p:spPr>
      </p:pic>
      <p:pic>
        <p:nvPicPr>
          <p:cNvPr id="6" name="gyc502.jpg" descr="id:2147488485;FounderCES"/>
          <p:cNvPicPr/>
          <p:nvPr/>
        </p:nvPicPr>
        <p:blipFill>
          <a:blip r:embed="rId3"/>
          <a:stretch>
            <a:fillRect/>
          </a:stretch>
        </p:blipFill>
        <p:spPr>
          <a:xfrm>
            <a:off x="3142878" y="3824631"/>
            <a:ext cx="2048851" cy="2160240"/>
          </a:xfrm>
          <a:prstGeom prst="rect">
            <a:avLst/>
          </a:prstGeom>
        </p:spPr>
      </p:pic>
      <p:pic>
        <p:nvPicPr>
          <p:cNvPr id="7" name="gyc503.jpg" descr="id:2147488492;FounderCES"/>
          <p:cNvPicPr/>
          <p:nvPr/>
        </p:nvPicPr>
        <p:blipFill>
          <a:blip r:embed="rId4"/>
          <a:stretch>
            <a:fillRect/>
          </a:stretch>
        </p:blipFill>
        <p:spPr>
          <a:xfrm>
            <a:off x="6383238" y="3839166"/>
            <a:ext cx="3362260" cy="2304256"/>
          </a:xfrm>
          <a:prstGeom prst="rect">
            <a:avLst/>
          </a:prstGeom>
        </p:spPr>
      </p:pic>
      <p:sp>
        <p:nvSpPr>
          <p:cNvPr id="8" name="矩形 7"/>
          <p:cNvSpPr/>
          <p:nvPr/>
        </p:nvSpPr>
        <p:spPr>
          <a:xfrm>
            <a:off x="5366554" y="6143422"/>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14</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r>
              <a:rPr lang="en-US" altLang="zh-CN">
                <a:solidFill>
                  <a:srgbClr val="000000"/>
                </a:solidFill>
                <a:latin typeface="Times New Roman" panose="02020603050405020304" pitchFamily="18" charset="0"/>
                <a:ea typeface="宋体" panose="02010600030101010101" pitchFamily="2" charset="-122"/>
              </a:rPr>
              <a:t>15</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小明在探究冰熔化特点时，用酒精灯加热</a:t>
            </a:r>
            <a:r>
              <a:rPr lang="en-US" altLang="zh-CN">
                <a:solidFill>
                  <a:srgbClr val="000000"/>
                </a:solidFill>
                <a:latin typeface="Times New Roman" panose="02020603050405020304" pitchFamily="18" charset="0"/>
                <a:ea typeface="宋体" panose="02010600030101010101" pitchFamily="2" charset="-122"/>
              </a:rPr>
              <a:t>50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的冰，每</a:t>
            </a:r>
            <a:r>
              <a:rPr lang="en-US" altLang="zh-CN">
                <a:solidFill>
                  <a:srgbClr val="000000"/>
                </a:solidFill>
                <a:latin typeface="Times New Roman" panose="02020603050405020304" pitchFamily="18" charset="0"/>
                <a:ea typeface="宋体" panose="02010600030101010101" pitchFamily="2" charset="-122"/>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完全燃烧的酒精质量均为</a:t>
            </a:r>
            <a:r>
              <a:rPr lang="en-US" altLang="zh-CN">
                <a:solidFill>
                  <a:srgbClr val="000000"/>
                </a:solidFill>
                <a:latin typeface="Times New Roman" panose="02020603050405020304" pitchFamily="18" charset="0"/>
                <a:ea typeface="宋体" panose="02010600030101010101" pitchFamily="2" charset="-122"/>
              </a:rPr>
              <a:t>0</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，保持加热效率不变，冰的温度随时间变化的图像如图所示</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由此可知冰全部熔化成水后</a:t>
            </a:r>
            <a:r>
              <a:rPr lang="en-US" altLang="zh-CN">
                <a:solidFill>
                  <a:srgbClr val="000000"/>
                </a:solidFill>
                <a:latin typeface="Times New Roman" panose="02020603050405020304" pitchFamily="18" charset="0"/>
                <a:ea typeface="宋体" panose="02010600030101010101" pitchFamily="2" charset="-122"/>
              </a:rPr>
              <a:t>4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吸收热量为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，该实验中酒精灯的加热效率为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BC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过程中被加热物质的内能将增加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rPr>
              <a:t>J</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4</a:t>
            </a:r>
            <a:r>
              <a:rPr lang="en-US" altLang="zh-CN">
                <a:solidFill>
                  <a:srgbClr val="000000"/>
                </a:solidFill>
                <a:latin typeface="+mj-lt"/>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2</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10</a:t>
            </a:r>
            <a:r>
              <a:rPr lang="en-US" altLang="zh-CN" baseline="30000">
                <a:solidFill>
                  <a:srgbClr val="000000"/>
                </a:solidFill>
                <a:latin typeface="Times New Roman" panose="02020603050405020304" pitchFamily="18" charset="0"/>
                <a:ea typeface="宋体" panose="02010600030101010101" pitchFamily="2" charset="-122"/>
              </a:rPr>
              <a:t>3</a:t>
            </a:r>
            <a:r>
              <a:rPr lang="en-US" altLang="zh-CN">
                <a:solidFill>
                  <a:srgbClr val="000000"/>
                </a:solidFill>
                <a:latin typeface="Times New Roman" panose="02020603050405020304" pitchFamily="18" charset="0"/>
                <a:ea typeface="楷体" panose="02010609060101010101" pitchFamily="49" charset="-122"/>
              </a:rPr>
              <a:t> </a:t>
            </a:r>
            <a:r>
              <a:rPr lang="en-US" altLang="zh-CN">
                <a:solidFill>
                  <a:srgbClr val="000000"/>
                </a:solidFill>
                <a:latin typeface="Times New Roman" panose="02020603050405020304" pitchFamily="18" charset="0"/>
                <a:ea typeface="宋体" panose="02010600030101010101" pitchFamily="2" charset="-122"/>
              </a:rPr>
              <a:t>J</a:t>
            </a:r>
            <a:r>
              <a:rPr lang="en-US" altLang="zh-CN" i="1">
                <a:solidFill>
                  <a:srgbClr val="000000"/>
                </a:solidFill>
                <a:latin typeface="Times New Roman" panose="02020603050405020304" pitchFamily="18" charset="0"/>
                <a:ea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kg</a:t>
            </a:r>
            <a:r>
              <a:rPr lang="en-US" altLang="zh-CN">
                <a:solidFill>
                  <a:srgbClr val="000000"/>
                </a:solidFill>
                <a:latin typeface="Times New Roman" panose="02020603050405020304" pitchFamily="18" charset="0"/>
                <a:ea typeface="Times New Roman" panose="02020603050405020304" pitchFamily="18" charset="0"/>
              </a:rPr>
              <a:t>·</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q</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酒精</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3</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10</a:t>
            </a:r>
            <a:r>
              <a:rPr lang="en-US" altLang="zh-CN" baseline="30000">
                <a:solidFill>
                  <a:srgbClr val="000000"/>
                </a:solidFill>
                <a:latin typeface="Times New Roman" panose="02020603050405020304" pitchFamily="18" charset="0"/>
                <a:ea typeface="宋体" panose="02010600030101010101" pitchFamily="2" charset="-122"/>
              </a:rPr>
              <a:t>7</a:t>
            </a:r>
            <a:r>
              <a:rPr lang="en-US" altLang="zh-CN">
                <a:solidFill>
                  <a:srgbClr val="000000"/>
                </a:solidFill>
                <a:latin typeface="Times New Roman" panose="02020603050405020304" pitchFamily="18" charset="0"/>
                <a:ea typeface="楷体" panose="02010609060101010101" pitchFamily="49" charset="-122"/>
              </a:rPr>
              <a:t> </a:t>
            </a:r>
            <a:r>
              <a:rPr lang="en-US" altLang="zh-CN">
                <a:solidFill>
                  <a:srgbClr val="000000"/>
                </a:solidFill>
                <a:latin typeface="Times New Roman" panose="02020603050405020304" pitchFamily="18" charset="0"/>
                <a:ea typeface="宋体" panose="02010600030101010101" pitchFamily="2" charset="-122"/>
              </a:rPr>
              <a:t>J</a:t>
            </a:r>
            <a:r>
              <a:rPr lang="en-US" altLang="zh-CN" i="1">
                <a:solidFill>
                  <a:srgbClr val="000000"/>
                </a:solidFill>
                <a:latin typeface="Times New Roman" panose="02020603050405020304" pitchFamily="18" charset="0"/>
                <a:ea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rPr>
              <a:t>kg</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en-US"/>
          </a:p>
        </p:txBody>
      </p:sp>
      <p:pic>
        <p:nvPicPr>
          <p:cNvPr id="3" name="jj146.jpg" descr="id:2147488499;FounderCES"/>
          <p:cNvPicPr/>
          <p:nvPr/>
        </p:nvPicPr>
        <p:blipFill>
          <a:blip r:embed="rId2"/>
          <a:stretch>
            <a:fillRect/>
          </a:stretch>
        </p:blipFill>
        <p:spPr>
          <a:xfrm>
            <a:off x="4439022" y="3429000"/>
            <a:ext cx="3591656" cy="2448272"/>
          </a:xfrm>
          <a:prstGeom prst="rect">
            <a:avLst/>
          </a:prstGeom>
        </p:spPr>
      </p:pic>
      <p:sp>
        <p:nvSpPr>
          <p:cNvPr id="4" name="矩形 3"/>
          <p:cNvSpPr/>
          <p:nvPr/>
        </p:nvSpPr>
        <p:spPr>
          <a:xfrm>
            <a:off x="4979229" y="5964528"/>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15</a:t>
            </a:r>
            <a:r>
              <a:rPr lang="zh-CN" altLang="zh-CN" sz="2400" b="0">
                <a:solidFill>
                  <a:srgbClr val="000000"/>
                </a:solidFill>
                <a:cs typeface="Times New Roman" panose="02020603050405020304" pitchFamily="18" charset="0"/>
              </a:rPr>
              <a:t>题）</a:t>
            </a:r>
            <a:endParaRPr lang="zh-CN" altLang="en-US" sz="2400" b="0"/>
          </a:p>
        </p:txBody>
      </p:sp>
      <p:sp>
        <p:nvSpPr>
          <p:cNvPr id="6" name="矩形 5"/>
          <p:cNvSpPr/>
          <p:nvPr/>
        </p:nvSpPr>
        <p:spPr>
          <a:xfrm>
            <a:off x="4728871" y="1953672"/>
            <a:ext cx="877163" cy="461665"/>
          </a:xfrm>
          <a:prstGeom prst="rect">
            <a:avLst/>
          </a:prstGeom>
        </p:spPr>
        <p:txBody>
          <a:bodyPr wrap="none">
            <a:spAutoFit/>
          </a:bodyPr>
          <a:lstStyle/>
          <a:p>
            <a:r>
              <a:rPr lang="en-US" altLang="zh-CN" sz="2400"/>
              <a:t>1 050</a:t>
            </a:r>
            <a:endParaRPr lang="zh-CN" altLang="en-US"/>
          </a:p>
        </p:txBody>
      </p:sp>
      <p:sp>
        <p:nvSpPr>
          <p:cNvPr id="8" name="矩形 7"/>
          <p:cNvSpPr/>
          <p:nvPr/>
        </p:nvSpPr>
        <p:spPr>
          <a:xfrm>
            <a:off x="10070763" y="1953672"/>
            <a:ext cx="723275" cy="461665"/>
          </a:xfrm>
          <a:prstGeom prst="rect">
            <a:avLst/>
          </a:prstGeom>
        </p:spPr>
        <p:txBody>
          <a:bodyPr wrap="none">
            <a:spAutoFit/>
          </a:bodyPr>
          <a:lstStyle/>
          <a:p>
            <a:r>
              <a:rPr lang="en-US" altLang="zh-CN" sz="2400"/>
              <a:t>17.5</a:t>
            </a:r>
            <a:endParaRPr lang="zh-CN" altLang="en-US"/>
          </a:p>
        </p:txBody>
      </p:sp>
      <p:sp>
        <p:nvSpPr>
          <p:cNvPr id="10" name="矩形 9"/>
          <p:cNvSpPr/>
          <p:nvPr/>
        </p:nvSpPr>
        <p:spPr>
          <a:xfrm>
            <a:off x="4834399" y="2497585"/>
            <a:ext cx="877163" cy="461665"/>
          </a:xfrm>
          <a:prstGeom prst="rect">
            <a:avLst/>
          </a:prstGeom>
        </p:spPr>
        <p:txBody>
          <a:bodyPr wrap="none">
            <a:spAutoFit/>
          </a:bodyPr>
          <a:lstStyle/>
          <a:p>
            <a:r>
              <a:rPr lang="en-US" altLang="zh-CN" sz="2400"/>
              <a:t>1 050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6062365"/>
              </a:xfrm>
            </p:spPr>
            <p:txBody>
              <a:bodyPr/>
              <a:lstStyle/>
              <a:p>
                <a:pPr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冰熔化过程中温度不变，完全熔化成水后温度才会</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上升，对应图中的</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12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，此时段，水温从</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上升到</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，水温升高了</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，冰熔化成水后质量不变，</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冰</a:t>
                </a:r>
                <a:endPar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50 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内水吸收的热量为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endPar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1 050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每</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完全燃烧酒精</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0.1 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完全燃烧酒精</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 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，所以酒精完全燃烧放出的热量为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酒精</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酒精</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6 000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，酒精灯的加热效率为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Q</m:t>
                        </m:r>
                        <m:r>
                          <a:rPr lang="zh-CN" altLang="en-US" b="0" i="1" baseline="-2500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吸</m:t>
                        </m:r>
                      </m:num>
                      <m:den>
                        <m:r>
                          <m:rPr>
                            <m:nor/>
                          </m:rP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放</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050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000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17.5</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段物质吸收的热量转化成了物质的内能，</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段也加热</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BC</a:t>
                </a:r>
                <a:r>
                  <a:rPr lang="zh-CN" altLang="zh-CN" u="wavy"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段</a:t>
                </a:r>
                <a:r>
                  <a:rPr lang="zh-CN" altLang="zh-CN" u="wavy" spc="-100"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u="wavy" spc="-100"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CD</a:t>
                </a:r>
                <a:r>
                  <a:rPr lang="zh-CN" altLang="zh-CN" u="wavy" spc="-100" dirty="0">
                    <a:solidFill>
                      <a:schemeClr val="tx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段吸收热量相同，</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1 050 J</a:t>
                </a:r>
                <a:r>
                  <a:rPr lang="zh-CN" altLang="zh-CN" spc="-1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，则该过程</a:t>
                </a:r>
                <a:r>
                  <a:rPr lang="zh-CN" altLang="zh-CN" spc="-100" dirty="0">
                    <a:latin typeface="Times New Roman" panose="02020603050405020304" pitchFamily="18" charset="0"/>
                    <a:ea typeface="宋体" panose="02010600030101010101" pitchFamily="2" charset="-122"/>
                    <a:cs typeface="Times New Roman" panose="02020603050405020304" pitchFamily="18" charset="0"/>
                  </a:rPr>
                  <a:t>物质内能增加了</a:t>
                </a:r>
                <a:r>
                  <a:rPr lang="en-US" altLang="zh-CN" spc="-100" dirty="0">
                    <a:latin typeface="Times New Roman" panose="02020603050405020304" pitchFamily="18" charset="0"/>
                    <a:ea typeface="宋体" panose="02010600030101010101" pitchFamily="2" charset="-122"/>
                    <a:cs typeface="Times New Roman" panose="02020603050405020304" pitchFamily="18" charset="0"/>
                  </a:rPr>
                  <a:t>1 050 J.</a:t>
                </a:r>
                <a:endParaRPr lang="zh-CN" altLang="zh-CN" spc="-100" dirty="0">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6062365"/>
              </a:xfrm>
              <a:blipFill rotWithShape="1">
                <a:blip r:embed="rId2"/>
                <a:stretch>
                  <a:fillRect l="-2" t="-10" r="1"/>
                </a:stretch>
              </a:blipFill>
            </p:spPr>
            <p:txBody>
              <a:bodyPr/>
              <a:lstStyle/>
              <a:p>
                <a:r>
                  <a:rPr lang="zh-CN" altLang="en-US">
                    <a:noFill/>
                  </a:rPr>
                  <a:t> </a:t>
                </a:r>
              </a:p>
            </p:txBody>
          </p:sp>
        </mc:Fallback>
      </mc:AlternateContent>
      <p:sp>
        <p:nvSpPr>
          <p:cNvPr id="4" name="矩形 3"/>
          <p:cNvSpPr/>
          <p:nvPr/>
        </p:nvSpPr>
        <p:spPr>
          <a:xfrm>
            <a:off x="5015086" y="6097880"/>
            <a:ext cx="2040943" cy="572464"/>
          </a:xfrm>
          <a:prstGeom prst="rect">
            <a:avLst/>
          </a:prstGeom>
        </p:spPr>
        <p:txBody>
          <a:bodyPr wrap="none">
            <a:spAutoFit/>
          </a:bodyPr>
          <a:lstStyle/>
          <a:p>
            <a:pPr>
              <a:lnSpc>
                <a:spcPct val="130000"/>
              </a:lnSpc>
            </a:pPr>
            <a:r>
              <a:rPr lang="zh-CN" altLang="zh-CN" sz="2400" dirty="0">
                <a:solidFill>
                  <a:srgbClr val="00AEEF"/>
                </a:solidFill>
                <a:ea typeface="楷体" panose="02010609060101010101" pitchFamily="49" charset="-122"/>
                <a:cs typeface="Times New Roman" panose="02020603050405020304" pitchFamily="18" charset="0"/>
              </a:rPr>
              <a:t>加热效率不变</a:t>
            </a:r>
            <a:endParaRPr lang="zh-CN" altLang="en-US" sz="2400" dirty="0"/>
          </a:p>
        </p:txBody>
      </p:sp>
      <p:pic>
        <p:nvPicPr>
          <p:cNvPr id="5" name="箭头右.eps" descr="id:2147488224;FounderCES"/>
          <p:cNvPicPr/>
          <p:nvPr/>
        </p:nvPicPr>
        <p:blipFill>
          <a:blip r:embed="rId3"/>
          <a:stretch>
            <a:fillRect/>
          </a:stretch>
        </p:blipFill>
        <p:spPr>
          <a:xfrm>
            <a:off x="4635158" y="6097880"/>
            <a:ext cx="377011" cy="297564"/>
          </a:xfrm>
          <a:prstGeom prst="rect">
            <a:avLst/>
          </a:prstGeom>
        </p:spPr>
      </p:pic>
      <p:pic>
        <p:nvPicPr>
          <p:cNvPr id="6" name="jj146.jpg" descr="id:2147488499;FounderCES"/>
          <p:cNvPicPr/>
          <p:nvPr/>
        </p:nvPicPr>
        <p:blipFill>
          <a:blip r:embed="rId4"/>
          <a:stretch>
            <a:fillRect/>
          </a:stretch>
        </p:blipFill>
        <p:spPr>
          <a:xfrm>
            <a:off x="8543478" y="965986"/>
            <a:ext cx="2943184" cy="2006237"/>
          </a:xfrm>
          <a:prstGeom prst="rect">
            <a:avLst/>
          </a:prstGeom>
        </p:spPr>
      </p:pic>
      <p:sp>
        <p:nvSpPr>
          <p:cNvPr id="7" name="矩形 6"/>
          <p:cNvSpPr/>
          <p:nvPr/>
        </p:nvSpPr>
        <p:spPr>
          <a:xfrm>
            <a:off x="9199996" y="3192089"/>
            <a:ext cx="1723549" cy="461665"/>
          </a:xfrm>
          <a:prstGeom prst="rect">
            <a:avLst/>
          </a:prstGeom>
        </p:spPr>
        <p:txBody>
          <a:bodyPr wrap="none">
            <a:spAutoFit/>
          </a:bodyPr>
          <a:lstStyle/>
          <a:p>
            <a:r>
              <a:rPr lang="zh-CN" altLang="zh-CN" sz="2400" b="0" dirty="0">
                <a:solidFill>
                  <a:srgbClr val="000000"/>
                </a:solidFill>
                <a:cs typeface="Times New Roman" panose="02020603050405020304" pitchFamily="18" charset="0"/>
              </a:rPr>
              <a:t>（第</a:t>
            </a:r>
            <a:r>
              <a:rPr lang="en-US" altLang="zh-CN" sz="2400" b="0" dirty="0">
                <a:solidFill>
                  <a:srgbClr val="000000"/>
                </a:solidFill>
              </a:rPr>
              <a:t>15</a:t>
            </a:r>
            <a:r>
              <a:rPr lang="zh-CN" altLang="zh-CN" sz="2400" b="0" dirty="0">
                <a:solidFill>
                  <a:srgbClr val="000000"/>
                </a:solidFill>
                <a:cs typeface="Times New Roman" panose="02020603050405020304" pitchFamily="18" charset="0"/>
              </a:rPr>
              <a:t>题）</a:t>
            </a:r>
            <a:endParaRPr lang="zh-CN" altLang="en-US" sz="2400" b="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2308324"/>
          </a:xfrm>
        </p:spPr>
        <p:txBody>
          <a:bodyPr/>
          <a:lstStyle/>
          <a:p>
            <a:pPr algn="dist"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江苏常州期末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）汽车上的散热器用水作为冷却剂，这是利用了水的比热容大的性质；散热器中装有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的水，在温度升高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的过程中，水吸收的热量是</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，这些热量相当于完全燃烧</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的天然气放出的热量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天然气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8582" y="2317041"/>
            <a:ext cx="1289135" cy="461665"/>
          </a:xfrm>
          <a:prstGeom prst="rect">
            <a:avLst/>
          </a:prstGeom>
        </p:spPr>
        <p:txBody>
          <a:bodyPr wrap="none">
            <a:spAutoFit/>
          </a:bodyPr>
          <a:lstStyle/>
          <a:p>
            <a:r>
              <a:rPr lang="en-US" altLang="zh-CN" sz="2400"/>
              <a:t>8.4</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6</a:t>
            </a:r>
            <a:endParaRPr lang="zh-CN" altLang="en-US"/>
          </a:p>
        </p:txBody>
      </p:sp>
      <p:sp>
        <p:nvSpPr>
          <p:cNvPr id="6" name="矩形 5"/>
          <p:cNvSpPr/>
          <p:nvPr/>
        </p:nvSpPr>
        <p:spPr>
          <a:xfrm>
            <a:off x="6101883" y="2341185"/>
            <a:ext cx="569387" cy="461665"/>
          </a:xfrm>
          <a:prstGeom prst="rect">
            <a:avLst/>
          </a:prstGeom>
        </p:spPr>
        <p:txBody>
          <a:bodyPr wrap="none">
            <a:spAutoFit/>
          </a:bodyPr>
          <a:lstStyle/>
          <a:p>
            <a:r>
              <a:rPr lang="en-US" altLang="zh-CN" sz="2400" dirty="0"/>
              <a:t>0.1</a:t>
            </a:r>
            <a:endParaRPr lang="zh-CN" altLang="en-US" dirty="0"/>
          </a:p>
        </p:txBody>
      </p:sp>
      <mc:AlternateContent xmlns:mc="http://schemas.openxmlformats.org/markup-compatibility/2006" xmlns:a14="http://schemas.microsoft.com/office/drawing/2010/main">
        <mc:Choice Requires="a14">
          <p:sp>
            <p:nvSpPr>
              <p:cNvPr id="7" name="内容占位符 1"/>
              <p:cNvSpPr txBox="1"/>
              <p:nvPr/>
            </p:nvSpPr>
            <p:spPr bwMode="auto">
              <a:xfrm>
                <a:off x="358872" y="3312280"/>
                <a:ext cx="11485848" cy="19230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 kg</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；由题知，天然气完全燃烧放出的热量</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mq</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可得需要完</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10000"/>
                  </a:lnSpc>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全燃烧天然气的质量</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天然气</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放</m:t>
                        </m:r>
                      </m:num>
                      <m:den>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en-US" baseline="-25000">
                            <a:latin typeface="Times New Roman" panose="02020603050405020304" pitchFamily="18" charset="0"/>
                            <a:ea typeface="宋体" panose="02010600030101010101" pitchFamily="2" charset="-122"/>
                            <a:cs typeface="Times New Roman" panose="02020603050405020304" pitchFamily="18" charset="0"/>
                          </a:rPr>
                          <m:t>天然气</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8</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8</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sup>
                        </m:sSup>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J</m:t>
                        </m:r>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m:t>
                        </m:r>
                        <m:r>
                          <a:rPr lang="en-US" altLang="zh-CN" b="0" i="1" smtClean="0">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0.1 kg.</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58872" y="3312280"/>
                <a:ext cx="11485848" cy="1923027"/>
              </a:xfrm>
              <a:prstGeom prst="rect">
                <a:avLst/>
              </a:prstGeom>
              <a:blipFill rotWithShape="1">
                <a:blip r:embed="rId2"/>
                <a:stretch>
                  <a:fillRect l="-1" t="-1591" r="1" b="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910839"/>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在空中飞行的飞机，因与空气摩擦，发生电子得失的现象，其中飞机因失去电子而带</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如果在着陆过程中没有将静电放掉，当地勤人员接近时，可能危及生命，所以飞机的特殊轮胎常用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）材料做成，从而避免造成危害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81078" y="2545702"/>
            <a:ext cx="494046" cy="461665"/>
          </a:xfrm>
          <a:prstGeom prst="rect">
            <a:avLst/>
          </a:prstGeom>
        </p:spPr>
        <p:txBody>
          <a:bodyPr wrap="none">
            <a:spAutoFit/>
          </a:bodyPr>
          <a:lstStyle/>
          <a:p>
            <a:r>
              <a:rPr lang="zh-CN" altLang="zh-CN" sz="2400">
                <a:cs typeface="Times New Roman" panose="02020603050405020304" pitchFamily="18" charset="0"/>
              </a:rPr>
              <a:t>正</a:t>
            </a:r>
            <a:endParaRPr lang="zh-CN" altLang="en-US"/>
          </a:p>
        </p:txBody>
      </p:sp>
      <p:sp>
        <p:nvSpPr>
          <p:cNvPr id="6" name="矩形 5"/>
          <p:cNvSpPr/>
          <p:nvPr/>
        </p:nvSpPr>
        <p:spPr>
          <a:xfrm>
            <a:off x="4511030" y="2960112"/>
            <a:ext cx="803425"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导体</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22463"/>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刚出锅的饺子满屋飘香，是由于香味分子的无规则运动产生的，属于扩散现象，</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白气</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是水蒸气遇冷液化形成的小水珠，</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错误；用炉灶将饺子煮熟，饺子吸收热量，内能增加，通过热传递的方式改变饺子的内能，</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错误；在热传递过程中，传递的热的多少叫作热量，热量是过程量，可以说吸收、放出，但不能说含有，</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486410" y="1316990"/>
            <a:ext cx="8512810"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刚出锅的饺子满屋飘香</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这是扩散现象</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刚出锅的饺子冒出的</a:t>
            </a:r>
            <a:r>
              <a:rPr lang="en-US" altLang="zh-CN" sz="2400" b="0">
                <a:solidFill>
                  <a:srgbClr val="000000"/>
                </a:solidFill>
                <a:latin typeface="楷体" panose="02010609060101010101" pitchFamily="49"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白气</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是汽化现象</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用炉灶将饺子煮熟</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是通过做功的方式改变了饺子的内能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热气腾腾的饺子入嘴时很烫</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是因为饺子含有的热量多</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4084"/>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如图所示的电路中，若只想让灯亮而铃不响，应该闭合开关</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若要两个用电器同时工作，应闭合开关</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，此时，两个用电器是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97.jpg" descr="id:2147488506;FounderCES"/>
          <p:cNvPicPr/>
          <p:nvPr/>
        </p:nvPicPr>
        <p:blipFill>
          <a:blip r:embed="rId2"/>
          <a:stretch>
            <a:fillRect/>
          </a:stretch>
        </p:blipFill>
        <p:spPr>
          <a:xfrm>
            <a:off x="4848669" y="2426892"/>
            <a:ext cx="2493074" cy="1873938"/>
          </a:xfrm>
          <a:prstGeom prst="rect">
            <a:avLst/>
          </a:prstGeom>
        </p:spPr>
      </p:pic>
      <p:sp>
        <p:nvSpPr>
          <p:cNvPr id="4" name="矩形 3"/>
          <p:cNvSpPr/>
          <p:nvPr/>
        </p:nvSpPr>
        <p:spPr>
          <a:xfrm>
            <a:off x="5233431" y="422902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6" name="矩形 5"/>
          <p:cNvSpPr/>
          <p:nvPr/>
        </p:nvSpPr>
        <p:spPr>
          <a:xfrm>
            <a:off x="8955186" y="952668"/>
            <a:ext cx="1351652" cy="461665"/>
          </a:xfrm>
          <a:prstGeom prst="rect">
            <a:avLst/>
          </a:prstGeom>
        </p:spPr>
        <p:txBody>
          <a:bodyPr wrap="none">
            <a:spAutoFit/>
          </a:bodyPr>
          <a:lstStyle/>
          <a:p>
            <a:r>
              <a:rPr lang="en-US" altLang="zh-CN" sz="2400"/>
              <a:t>S</a:t>
            </a:r>
            <a:r>
              <a:rPr lang="en-US" altLang="zh-CN" sz="2400" baseline="-25000"/>
              <a:t>1</a:t>
            </a:r>
            <a:r>
              <a:rPr lang="zh-CN" altLang="zh-CN" sz="2400">
                <a:cs typeface="Times New Roman" panose="02020603050405020304" pitchFamily="18" charset="0"/>
              </a:rPr>
              <a:t>、</a:t>
            </a:r>
            <a:r>
              <a:rPr lang="en-US" altLang="zh-CN" sz="2400"/>
              <a:t>S</a:t>
            </a:r>
            <a:r>
              <a:rPr lang="en-US" altLang="zh-CN" sz="2400" baseline="-25000"/>
              <a:t>2</a:t>
            </a:r>
            <a:r>
              <a:rPr lang="zh-CN" altLang="zh-CN" sz="2400">
                <a:cs typeface="Times New Roman" panose="02020603050405020304" pitchFamily="18" charset="0"/>
              </a:rPr>
              <a:t>　</a:t>
            </a:r>
            <a:endParaRPr lang="zh-CN" altLang="en-US"/>
          </a:p>
        </p:txBody>
      </p:sp>
      <p:sp>
        <p:nvSpPr>
          <p:cNvPr id="8" name="矩形 7"/>
          <p:cNvSpPr/>
          <p:nvPr/>
        </p:nvSpPr>
        <p:spPr>
          <a:xfrm>
            <a:off x="4249374" y="1518606"/>
            <a:ext cx="458780" cy="461665"/>
          </a:xfrm>
          <a:prstGeom prst="rect">
            <a:avLst/>
          </a:prstGeom>
        </p:spPr>
        <p:txBody>
          <a:bodyPr wrap="none">
            <a:spAutoFit/>
          </a:bodyPr>
          <a:lstStyle/>
          <a:p>
            <a:r>
              <a:rPr lang="en-US" altLang="zh-CN" sz="2400"/>
              <a:t>S</a:t>
            </a:r>
            <a:r>
              <a:rPr lang="en-US" altLang="zh-CN" sz="2400" baseline="-25000"/>
              <a:t>1</a:t>
            </a:r>
            <a:endParaRPr lang="zh-CN" altLang="en-US"/>
          </a:p>
        </p:txBody>
      </p:sp>
      <p:sp>
        <p:nvSpPr>
          <p:cNvPr id="10" name="矩形 9"/>
          <p:cNvSpPr/>
          <p:nvPr/>
        </p:nvSpPr>
        <p:spPr>
          <a:xfrm>
            <a:off x="8028085" y="1562567"/>
            <a:ext cx="803425" cy="461665"/>
          </a:xfrm>
          <a:prstGeom prst="rect">
            <a:avLst/>
          </a:prstGeom>
        </p:spPr>
        <p:txBody>
          <a:bodyPr wrap="none">
            <a:spAutoFit/>
          </a:bodyPr>
          <a:lstStyle/>
          <a:p>
            <a:r>
              <a:rPr lang="zh-CN" altLang="zh-CN" sz="2400">
                <a:cs typeface="Times New Roman" panose="02020603050405020304" pitchFamily="18" charset="0"/>
              </a:rPr>
              <a:t>串联</a:t>
            </a:r>
            <a:endParaRPr lang="zh-CN" altLang="en-US"/>
          </a:p>
        </p:txBody>
      </p:sp>
      <p:sp>
        <p:nvSpPr>
          <p:cNvPr id="11" name="内容占位符 1"/>
          <p:cNvSpPr txBox="1"/>
          <p:nvPr/>
        </p:nvSpPr>
        <p:spPr bwMode="auto">
          <a:xfrm>
            <a:off x="360854" y="47690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由题图所示的电路可知，若只想让灯亮而铃不响，应该闭合开关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，此时电铃被短路，只有灯泡发光；若两个用电器同时工作，应闭合开关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，此时电流的路径只有一条，两个用电器是串联连接的</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作图题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小海在课外活动中利用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菜篮子</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设计组装了一个电路，他将两个灯泡及两个开关放在篮子外面，线路放在篮子里面，让同学小芳来猜他设计的是什么电路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小芳闭合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，发现两灯都能发光，再闭合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，却发现只有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能发光，她很快就猜出了电路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请在框中画出小海所设计的电路图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4.jpg" descr="id:2147488513;FounderCES"/>
          <p:cNvPicPr/>
          <p:nvPr/>
        </p:nvPicPr>
        <p:blipFill>
          <a:blip r:embed="rId2"/>
          <a:stretch>
            <a:fillRect/>
          </a:stretch>
        </p:blipFill>
        <p:spPr>
          <a:xfrm>
            <a:off x="4727054" y="3745615"/>
            <a:ext cx="2808312" cy="2113970"/>
          </a:xfrm>
          <a:prstGeom prst="rect">
            <a:avLst/>
          </a:prstGeom>
        </p:spPr>
      </p:pic>
      <p:sp>
        <p:nvSpPr>
          <p:cNvPr id="4" name="矩形 3"/>
          <p:cNvSpPr/>
          <p:nvPr/>
        </p:nvSpPr>
        <p:spPr>
          <a:xfrm>
            <a:off x="5351817" y="585958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19</a:t>
            </a:r>
            <a:r>
              <a:rPr lang="zh-CN" altLang="zh-CN" sz="2400" b="0" dirty="0">
                <a:solidFill>
                  <a:srgbClr val="000000"/>
                </a:solidFill>
                <a:cs typeface="Times New Roman" panose="02020603050405020304" pitchFamily="18" charset="0"/>
              </a:rPr>
              <a:t>题）</a:t>
            </a:r>
          </a:p>
        </p:txBody>
      </p:sp>
      <p:sp>
        <p:nvSpPr>
          <p:cNvPr id="6" name="矩形 5"/>
          <p:cNvSpPr/>
          <p:nvPr/>
        </p:nvSpPr>
        <p:spPr>
          <a:xfrm>
            <a:off x="360854" y="3457491"/>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8" name="图片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64859" y="3806624"/>
            <a:ext cx="2014939" cy="19288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57624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根据图甲所示的电路图，将图乙的实物电路连接完整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98.jpg" descr="id:2147488520;FounderCES"/>
          <p:cNvPicPr/>
          <p:nvPr/>
        </p:nvPicPr>
        <p:blipFill>
          <a:blip r:embed="rId2"/>
          <a:stretch>
            <a:fillRect/>
          </a:stretch>
        </p:blipFill>
        <p:spPr>
          <a:xfrm>
            <a:off x="2926854" y="2609669"/>
            <a:ext cx="1643512" cy="1329583"/>
          </a:xfrm>
          <a:prstGeom prst="rect">
            <a:avLst/>
          </a:prstGeom>
        </p:spPr>
      </p:pic>
      <p:pic>
        <p:nvPicPr>
          <p:cNvPr id="4" name="cc199.jpg" descr="id:2147488527;FounderCES"/>
          <p:cNvPicPr/>
          <p:nvPr/>
        </p:nvPicPr>
        <p:blipFill>
          <a:blip r:embed="rId3"/>
          <a:stretch>
            <a:fillRect/>
          </a:stretch>
        </p:blipFill>
        <p:spPr>
          <a:xfrm>
            <a:off x="5951190" y="2483304"/>
            <a:ext cx="3021899" cy="1854557"/>
          </a:xfrm>
          <a:prstGeom prst="rect">
            <a:avLst/>
          </a:prstGeom>
        </p:spPr>
      </p:pic>
      <p:sp>
        <p:nvSpPr>
          <p:cNvPr id="5" name="矩形 4"/>
          <p:cNvSpPr/>
          <p:nvPr/>
        </p:nvSpPr>
        <p:spPr>
          <a:xfrm>
            <a:off x="3555237" y="4122236"/>
            <a:ext cx="6092825" cy="576248"/>
          </a:xfrm>
          <a:prstGeom prst="rect">
            <a:avLst/>
          </a:prstGeom>
        </p:spPr>
        <p:txBody>
          <a:bodyPr>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089415" y="441036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
        <p:nvSpPr>
          <p:cNvPr id="8" name="矩形 7"/>
          <p:cNvSpPr/>
          <p:nvPr/>
        </p:nvSpPr>
        <p:spPr>
          <a:xfrm>
            <a:off x="343711" y="2321545"/>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9182" y="2391846"/>
            <a:ext cx="3295124" cy="19460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简答题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火的使用推动了人类文明的进步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随着科技的发展，生活中的点火方式越来越便捷多样，但火柴仍是实验室常用的点火工具，如图甲所示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火柴引燃过程：划动火柴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擦火皮摩擦生热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引发火柴头燃烧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如图乙所示是小丽设计的三种引燃火柴的方式，若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中的火柴棒与擦火皮夹角相同，则哪种方式更容易将火柴引燃？请用所学知识解释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17.jpg" descr="id:2147488534;FounderCES"/>
          <p:cNvPicPr/>
          <p:nvPr/>
        </p:nvPicPr>
        <p:blipFill>
          <a:blip r:embed="rId2"/>
          <a:stretch>
            <a:fillRect/>
          </a:stretch>
        </p:blipFill>
        <p:spPr>
          <a:xfrm>
            <a:off x="3358902" y="4125753"/>
            <a:ext cx="1501240" cy="1243884"/>
          </a:xfrm>
          <a:prstGeom prst="rect">
            <a:avLst/>
          </a:prstGeom>
        </p:spPr>
      </p:pic>
      <p:pic>
        <p:nvPicPr>
          <p:cNvPr id="4" name="hh18.jpg" descr="id:2147488541;FounderCES"/>
          <p:cNvPicPr/>
          <p:nvPr/>
        </p:nvPicPr>
        <p:blipFill>
          <a:blip r:embed="rId3"/>
          <a:stretch>
            <a:fillRect/>
          </a:stretch>
        </p:blipFill>
        <p:spPr>
          <a:xfrm>
            <a:off x="6527254" y="4106005"/>
            <a:ext cx="2706043" cy="1243884"/>
          </a:xfrm>
          <a:prstGeom prst="rect">
            <a:avLst/>
          </a:prstGeom>
        </p:spPr>
      </p:pic>
      <p:sp>
        <p:nvSpPr>
          <p:cNvPr id="5" name="矩形 4"/>
          <p:cNvSpPr/>
          <p:nvPr/>
        </p:nvSpPr>
        <p:spPr>
          <a:xfrm>
            <a:off x="4196429" y="5312725"/>
            <a:ext cx="492311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5242003" y="578784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21</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9857"/>
            <a:ext cx="11485848" cy="1684244"/>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火柴头与擦火皮之间的压力越大，产生的摩擦力越大</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火柴滑动过程中，克服摩擦力做功越多，机械能转化为内能越多</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内能增大，温度升高，放出的热量传递到火柴头，引发火柴头燃烧</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中，火柴头与擦火皮之间的压力最大，更容易点燃火柴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h17.jpg" descr="id:2147488534;FounderCES"/>
          <p:cNvPicPr/>
          <p:nvPr/>
        </p:nvPicPr>
        <p:blipFill>
          <a:blip r:embed="rId2"/>
          <a:stretch>
            <a:fillRect/>
          </a:stretch>
        </p:blipFill>
        <p:spPr>
          <a:xfrm>
            <a:off x="3070870" y="3378389"/>
            <a:ext cx="1501240" cy="1243884"/>
          </a:xfrm>
          <a:prstGeom prst="rect">
            <a:avLst/>
          </a:prstGeom>
        </p:spPr>
      </p:pic>
      <p:pic>
        <p:nvPicPr>
          <p:cNvPr id="4" name="hh18.jpg" descr="id:2147488541;FounderCES"/>
          <p:cNvPicPr/>
          <p:nvPr/>
        </p:nvPicPr>
        <p:blipFill>
          <a:blip r:embed="rId3"/>
          <a:stretch>
            <a:fillRect/>
          </a:stretch>
        </p:blipFill>
        <p:spPr>
          <a:xfrm>
            <a:off x="6239222" y="3358641"/>
            <a:ext cx="2706043" cy="1243884"/>
          </a:xfrm>
          <a:prstGeom prst="rect">
            <a:avLst/>
          </a:prstGeom>
        </p:spPr>
      </p:pic>
      <p:sp>
        <p:nvSpPr>
          <p:cNvPr id="5" name="矩形 4"/>
          <p:cNvSpPr/>
          <p:nvPr/>
        </p:nvSpPr>
        <p:spPr>
          <a:xfrm>
            <a:off x="3908397" y="4510769"/>
            <a:ext cx="492311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6" name="矩形 5"/>
          <p:cNvSpPr/>
          <p:nvPr/>
        </p:nvSpPr>
        <p:spPr>
          <a:xfrm>
            <a:off x="4943078" y="501317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21</a:t>
            </a:r>
            <a:r>
              <a:rPr lang="zh-CN" altLang="zh-CN" sz="2400" b="0" dirty="0">
                <a:solidFill>
                  <a:srgbClr val="000000"/>
                </a:solidFill>
                <a:cs typeface="Times New Roman" panose="02020603050405020304" pitchFamily="18" charset="0"/>
              </a:rPr>
              <a:t>题）</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实验探究题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t>如图</a:t>
            </a:r>
            <a:r>
              <a:rPr lang="en-US" altLang="zh-CN" dirty="0"/>
              <a:t>1</a:t>
            </a:r>
            <a:r>
              <a:rPr lang="zh-CN" altLang="zh-CN" dirty="0"/>
              <a:t>所示，甲、乙、丙三图中的装置完全相同，燃料的质量都是</a:t>
            </a:r>
            <a:r>
              <a:rPr lang="en-US" altLang="zh-CN" dirty="0"/>
              <a:t>10 g</a:t>
            </a:r>
            <a:r>
              <a:rPr lang="zh-CN" altLang="zh-CN" dirty="0"/>
              <a:t>，烧杯内的液体质量和初温也相同</a:t>
            </a:r>
            <a:r>
              <a:rPr lang="en-US" altLang="zh-CN" dirty="0"/>
              <a:t>.</a:t>
            </a:r>
            <a:endParaRPr lang="zh-CN" altLang="zh-CN" dirty="0"/>
          </a:p>
        </p:txBody>
      </p:sp>
      <p:pic>
        <p:nvPicPr>
          <p:cNvPr id="3" name="图片 2"/>
          <p:cNvPicPr>
            <a:picLocks noChangeAspect="1"/>
          </p:cNvPicPr>
          <p:nvPr/>
        </p:nvPicPr>
        <p:blipFill>
          <a:blip r:embed="rId2"/>
          <a:stretch>
            <a:fillRect/>
          </a:stretch>
        </p:blipFill>
        <p:spPr>
          <a:xfrm>
            <a:off x="829997" y="1422007"/>
            <a:ext cx="3816424" cy="394956"/>
          </a:xfrm>
          <a:prstGeom prst="rect">
            <a:avLst/>
          </a:prstGeom>
        </p:spPr>
      </p:pic>
      <p:pic>
        <p:nvPicPr>
          <p:cNvPr id="4" name="tr163.jpg" descr="id:2147488583;FounderCES"/>
          <p:cNvPicPr/>
          <p:nvPr/>
        </p:nvPicPr>
        <p:blipFill>
          <a:blip r:embed="rId3"/>
          <a:stretch>
            <a:fillRect/>
          </a:stretch>
        </p:blipFill>
        <p:spPr>
          <a:xfrm>
            <a:off x="1774726" y="2514707"/>
            <a:ext cx="4385321" cy="1944216"/>
          </a:xfrm>
          <a:prstGeom prst="rect">
            <a:avLst/>
          </a:prstGeom>
        </p:spPr>
      </p:pic>
      <p:pic>
        <p:nvPicPr>
          <p:cNvPr id="5" name="tr164.jpg" descr="id:2147488590;FounderCES"/>
          <p:cNvPicPr/>
          <p:nvPr/>
        </p:nvPicPr>
        <p:blipFill>
          <a:blip r:embed="rId4"/>
          <a:stretch>
            <a:fillRect/>
          </a:stretch>
        </p:blipFill>
        <p:spPr>
          <a:xfrm>
            <a:off x="6743278" y="2514707"/>
            <a:ext cx="2920728" cy="1944216"/>
          </a:xfrm>
          <a:prstGeom prst="rect">
            <a:avLst/>
          </a:prstGeom>
        </p:spPr>
      </p:pic>
      <p:sp>
        <p:nvSpPr>
          <p:cNvPr id="6" name="矩形 5"/>
          <p:cNvSpPr/>
          <p:nvPr/>
        </p:nvSpPr>
        <p:spPr>
          <a:xfrm>
            <a:off x="3418935" y="4439885"/>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
        <p:nvSpPr>
          <p:cNvPr id="7" name="矩形 6"/>
          <p:cNvSpPr/>
          <p:nvPr/>
        </p:nvSpPr>
        <p:spPr>
          <a:xfrm>
            <a:off x="5242003" y="489250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22</a:t>
            </a:r>
            <a:r>
              <a:rPr lang="zh-CN" altLang="zh-CN" sz="2400" b="0" dirty="0">
                <a:solidFill>
                  <a:srgbClr val="000000"/>
                </a:solidFill>
                <a:cs typeface="Times New Roman" panose="02020603050405020304" pitchFamily="18" charset="0"/>
              </a:rPr>
              <a:t>题）</a:t>
            </a:r>
          </a:p>
        </p:txBody>
      </p:sp>
      <p:sp>
        <p:nvSpPr>
          <p:cNvPr id="8" name="内容占位符 1"/>
          <p:cNvSpPr txBox="1"/>
          <p:nvPr/>
        </p:nvSpPr>
        <p:spPr bwMode="auto">
          <a:xfrm>
            <a:off x="288846" y="5366372"/>
            <a:ext cx="1163900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）为了研究不同物质的吸热能力，利用其中</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幅图中的装置进行实验，根据记录的数据作出了两种液体的温度随时间变化关系如图</a:t>
            </a:r>
            <a:r>
              <a:rPr lang="en-US"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sz="23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6490414" y="5411891"/>
            <a:ext cx="1112805" cy="461665"/>
          </a:xfrm>
          <a:prstGeom prst="rect">
            <a:avLst/>
          </a:prstGeom>
        </p:spPr>
        <p:txBody>
          <a:bodyPr wrap="none">
            <a:spAutoFit/>
          </a:bodyPr>
          <a:lstStyle/>
          <a:p>
            <a:r>
              <a:rPr lang="zh-CN" altLang="zh-CN" sz="2400">
                <a:cs typeface="Times New Roman" panose="02020603050405020304" pitchFamily="18" charset="0"/>
              </a:rPr>
              <a:t>甲、丙</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0513"/>
            <a:ext cx="11485848" cy="168424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为了研究不同物质的吸热能力，根据控制变量法，应控制燃料的种类相同，利用其中甲、丙两幅图中的装置进行实验，根据记录的数据作出了两种液体的温度随时间变化关系如题图</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r163.jpg" descr="id:2147488583;FounderCES"/>
          <p:cNvPicPr/>
          <p:nvPr/>
        </p:nvPicPr>
        <p:blipFill>
          <a:blip r:embed="rId2"/>
          <a:stretch>
            <a:fillRect/>
          </a:stretch>
        </p:blipFill>
        <p:spPr>
          <a:xfrm>
            <a:off x="1846734" y="3116699"/>
            <a:ext cx="4385321" cy="1944216"/>
          </a:xfrm>
          <a:prstGeom prst="rect">
            <a:avLst/>
          </a:prstGeom>
        </p:spPr>
      </p:pic>
      <p:pic>
        <p:nvPicPr>
          <p:cNvPr id="6" name="tr164.jpg" descr="id:2147488590;FounderCES"/>
          <p:cNvPicPr/>
          <p:nvPr/>
        </p:nvPicPr>
        <p:blipFill>
          <a:blip r:embed="rId3"/>
          <a:stretch>
            <a:fillRect/>
          </a:stretch>
        </p:blipFill>
        <p:spPr>
          <a:xfrm>
            <a:off x="6815286" y="3087814"/>
            <a:ext cx="2920728" cy="1944216"/>
          </a:xfrm>
          <a:prstGeom prst="rect">
            <a:avLst/>
          </a:prstGeom>
        </p:spPr>
      </p:pic>
      <p:sp>
        <p:nvSpPr>
          <p:cNvPr id="7" name="矩形 6"/>
          <p:cNvSpPr/>
          <p:nvPr/>
        </p:nvSpPr>
        <p:spPr>
          <a:xfrm>
            <a:off x="3490943" y="5012992"/>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dirty="0">
                <a:solidFill>
                  <a:srgbClr val="000000"/>
                </a:solidFill>
                <a:ea typeface="楷体" panose="02010609060101010101" pitchFamily="49" charset="-122"/>
                <a:cs typeface="Times New Roman" panose="02020603050405020304" pitchFamily="18" charset="0"/>
              </a:rPr>
              <a:t>图</a:t>
            </a:r>
            <a:r>
              <a:rPr lang="en-US" altLang="zh-CN" sz="2400" b="0" dirty="0">
                <a:solidFill>
                  <a:srgbClr val="000000"/>
                </a:solidFill>
                <a:cs typeface="Times New Roman" panose="02020603050405020304" pitchFamily="18" charset="0"/>
              </a:rPr>
              <a:t>1                                                   </a:t>
            </a:r>
            <a:r>
              <a:rPr lang="zh-CN" altLang="zh-CN" sz="2400" b="0" dirty="0">
                <a:solidFill>
                  <a:srgbClr val="000000"/>
                </a:solidFill>
                <a:ea typeface="楷体" panose="02010609060101010101" pitchFamily="49" charset="-122"/>
                <a:cs typeface="Times New Roman" panose="02020603050405020304" pitchFamily="18" charset="0"/>
              </a:rPr>
              <a:t>图</a:t>
            </a:r>
            <a:r>
              <a:rPr lang="en-US" altLang="zh-CN" sz="2400" b="0" dirty="0">
                <a:solidFill>
                  <a:srgbClr val="000000"/>
                </a:solidFill>
                <a:cs typeface="Times New Roman" panose="02020603050405020304" pitchFamily="18" charset="0"/>
              </a:rPr>
              <a:t>2</a:t>
            </a:r>
            <a:endParaRPr lang="zh-CN" altLang="zh-CN" sz="2400" b="0" dirty="0">
              <a:solidFill>
                <a:srgbClr val="000000"/>
              </a:solidFill>
              <a:cs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000"/>
            <a:ext cx="11485848" cy="1086964"/>
          </a:xfrm>
        </p:spPr>
        <p:txBody>
          <a:bodyPr/>
          <a:lstStyle/>
          <a:p>
            <a:pPr lvl="0" algn="dist"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不同物质吸热的多少是通过</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温度计示数</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加热时间</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）来反</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映的；</a:t>
            </a:r>
          </a:p>
        </p:txBody>
      </p:sp>
      <p:pic>
        <p:nvPicPr>
          <p:cNvPr id="3" name="tr163.jpg" descr="id:2147488583;FounderCES"/>
          <p:cNvPicPr/>
          <p:nvPr/>
        </p:nvPicPr>
        <p:blipFill>
          <a:blip r:embed="rId2"/>
          <a:stretch>
            <a:fillRect/>
          </a:stretch>
        </p:blipFill>
        <p:spPr>
          <a:xfrm>
            <a:off x="1990750" y="2564720"/>
            <a:ext cx="4385321" cy="1944216"/>
          </a:xfrm>
          <a:prstGeom prst="rect">
            <a:avLst/>
          </a:prstGeom>
        </p:spPr>
      </p:pic>
      <p:pic>
        <p:nvPicPr>
          <p:cNvPr id="4" name="tr164.jpg" descr="id:2147488590;FounderCES"/>
          <p:cNvPicPr/>
          <p:nvPr/>
        </p:nvPicPr>
        <p:blipFill>
          <a:blip r:embed="rId3"/>
          <a:stretch>
            <a:fillRect/>
          </a:stretch>
        </p:blipFill>
        <p:spPr>
          <a:xfrm>
            <a:off x="6959302" y="2564720"/>
            <a:ext cx="2920728" cy="1944216"/>
          </a:xfrm>
          <a:prstGeom prst="rect">
            <a:avLst/>
          </a:prstGeom>
        </p:spPr>
      </p:pic>
      <p:sp>
        <p:nvSpPr>
          <p:cNvPr id="5" name="矩形 4"/>
          <p:cNvSpPr/>
          <p:nvPr/>
        </p:nvSpPr>
        <p:spPr>
          <a:xfrm>
            <a:off x="3634959" y="4489898"/>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
        <p:nvSpPr>
          <p:cNvPr id="7" name="矩形 6"/>
          <p:cNvSpPr/>
          <p:nvPr/>
        </p:nvSpPr>
        <p:spPr>
          <a:xfrm>
            <a:off x="4502238" y="1386233"/>
            <a:ext cx="1422184" cy="461665"/>
          </a:xfrm>
          <a:prstGeom prst="rect">
            <a:avLst/>
          </a:prstGeom>
        </p:spPr>
        <p:txBody>
          <a:bodyPr wrap="none">
            <a:spAutoFit/>
          </a:bodyPr>
          <a:lstStyle/>
          <a:p>
            <a:r>
              <a:rPr lang="zh-CN" altLang="zh-CN" sz="2400">
                <a:cs typeface="Times New Roman" panose="02020603050405020304" pitchFamily="18" charset="0"/>
              </a:rPr>
              <a:t>加热时间</a:t>
            </a:r>
            <a:endParaRPr lang="zh-CN" altLang="en-US"/>
          </a:p>
        </p:txBody>
      </p:sp>
      <p:sp>
        <p:nvSpPr>
          <p:cNvPr id="8" name="内容占位符 1"/>
          <p:cNvSpPr txBox="1"/>
          <p:nvPr/>
        </p:nvSpPr>
        <p:spPr bwMode="auto">
          <a:xfrm>
            <a:off x="360854" y="49409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不同物质吸热的多少是通过加热时间来反映的；</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556050"/>
          </a:xfrm>
        </p:spPr>
        <p:txBody>
          <a:bodyPr/>
          <a:lstStyle/>
          <a:p>
            <a:pPr lvl="0"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可以看出，</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液体的温度升高得较慢，</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液体的比热容较大；</a:t>
            </a:r>
          </a:p>
        </p:txBody>
      </p:sp>
      <p:pic>
        <p:nvPicPr>
          <p:cNvPr id="3" name="tr163.jpg" descr="id:2147488583;FounderCES"/>
          <p:cNvPicPr/>
          <p:nvPr/>
        </p:nvPicPr>
        <p:blipFill>
          <a:blip r:embed="rId2"/>
          <a:stretch>
            <a:fillRect/>
          </a:stretch>
        </p:blipFill>
        <p:spPr>
          <a:xfrm>
            <a:off x="1990750" y="1988840"/>
            <a:ext cx="4385321" cy="1944216"/>
          </a:xfrm>
          <a:prstGeom prst="rect">
            <a:avLst/>
          </a:prstGeom>
        </p:spPr>
      </p:pic>
      <p:pic>
        <p:nvPicPr>
          <p:cNvPr id="4" name="tr164.jpg" descr="id:2147488590;FounderCES"/>
          <p:cNvPicPr/>
          <p:nvPr/>
        </p:nvPicPr>
        <p:blipFill>
          <a:blip r:embed="rId3"/>
          <a:stretch>
            <a:fillRect/>
          </a:stretch>
        </p:blipFill>
        <p:spPr>
          <a:xfrm>
            <a:off x="6959302" y="1988840"/>
            <a:ext cx="2920728" cy="1944216"/>
          </a:xfrm>
          <a:prstGeom prst="rect">
            <a:avLst/>
          </a:prstGeom>
        </p:spPr>
      </p:pic>
      <p:sp>
        <p:nvSpPr>
          <p:cNvPr id="5" name="矩形 4"/>
          <p:cNvSpPr/>
          <p:nvPr/>
        </p:nvSpPr>
        <p:spPr>
          <a:xfrm>
            <a:off x="3634959" y="3914018"/>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
        <p:nvSpPr>
          <p:cNvPr id="7" name="矩形 6"/>
          <p:cNvSpPr/>
          <p:nvPr/>
        </p:nvSpPr>
        <p:spPr>
          <a:xfrm>
            <a:off x="3079662" y="1200797"/>
            <a:ext cx="338554" cy="461665"/>
          </a:xfrm>
          <a:prstGeom prst="rect">
            <a:avLst/>
          </a:prstGeom>
        </p:spPr>
        <p:txBody>
          <a:bodyPr wrap="none">
            <a:spAutoFit/>
          </a:bodyPr>
          <a:lstStyle/>
          <a:p>
            <a:r>
              <a:rPr lang="en-US" altLang="zh-CN" sz="2400" i="1"/>
              <a:t>b</a:t>
            </a:r>
            <a:endParaRPr lang="zh-CN" altLang="en-US"/>
          </a:p>
        </p:txBody>
      </p:sp>
      <p:sp>
        <p:nvSpPr>
          <p:cNvPr id="9" name="矩形 8"/>
          <p:cNvSpPr/>
          <p:nvPr/>
        </p:nvSpPr>
        <p:spPr>
          <a:xfrm>
            <a:off x="6887294" y="1202303"/>
            <a:ext cx="338554" cy="461665"/>
          </a:xfrm>
          <a:prstGeom prst="rect">
            <a:avLst/>
          </a:prstGeom>
        </p:spPr>
        <p:txBody>
          <a:bodyPr wrap="none">
            <a:spAutoFit/>
          </a:bodyPr>
          <a:lstStyle/>
          <a:p>
            <a:r>
              <a:rPr lang="en-US" altLang="zh-CN" sz="2400" i="1"/>
              <a:t>b</a:t>
            </a:r>
            <a:endParaRPr lang="zh-CN" altLang="en-US"/>
          </a:p>
        </p:txBody>
      </p:sp>
      <p:sp>
        <p:nvSpPr>
          <p:cNvPr id="10" name="内容占位符 1"/>
          <p:cNvSpPr txBox="1"/>
          <p:nvPr/>
        </p:nvSpPr>
        <p:spPr bwMode="auto">
          <a:xfrm>
            <a:off x="331270" y="44090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由题中图像可知，</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升高相同的温度，如温度都升到</a:t>
            </a:r>
            <a:r>
              <a:rPr lang="en-US" altLang="zh-CN">
                <a:latin typeface="Times New Roman" panose="02020603050405020304" pitchFamily="18" charset="0"/>
                <a:ea typeface="宋体" panose="02010600030101010101" pitchFamily="2" charset="-122"/>
                <a:cs typeface="Times New Roman" panose="02020603050405020304" pitchFamily="18" charset="0"/>
              </a:rPr>
              <a:t>80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需要的时间是</a:t>
            </a:r>
            <a:r>
              <a:rPr lang="en-US" altLang="zh-CN">
                <a:latin typeface="Times New Roman" panose="02020603050405020304" pitchFamily="18" charset="0"/>
                <a:ea typeface="宋体" panose="02010600030101010101" pitchFamily="2" charset="-122"/>
                <a:cs typeface="Times New Roman" panose="02020603050405020304" pitchFamily="18" charset="0"/>
              </a:rPr>
              <a:t>10 min</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需要的时间是</a:t>
            </a:r>
            <a:r>
              <a:rPr lang="en-US" altLang="zh-CN">
                <a:latin typeface="Times New Roman" panose="02020603050405020304" pitchFamily="18" charset="0"/>
                <a:ea typeface="宋体" panose="02010600030101010101" pitchFamily="2" charset="-122"/>
                <a:cs typeface="Times New Roman" panose="02020603050405020304" pitchFamily="18" charset="0"/>
              </a:rPr>
              <a:t>20 min</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需要更长的加热时间，这也就说明了</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的吸热能力强一些，</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的吸热能力弱，所以</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液体的比热容较大；</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7062"/>
            <a:ext cx="11485848" cy="1154162"/>
          </a:xfrm>
        </p:spPr>
        <p:txBody>
          <a:bodyPr/>
          <a:lstStyle/>
          <a:p>
            <a:pPr lvl="0" hangingPunct="0">
              <a:spcAft>
                <a:spcPts val="0"/>
              </a:spcAft>
              <a:tabLst>
                <a:tab pos="5941060" algn="l"/>
              </a:tabLst>
            </a:pP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如果已知</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液体的比热容是</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dirty="0">
                <a:solidFill>
                  <a:srgbClr val="000000"/>
                </a:solidFill>
                <a:ea typeface="宋体" panose="02010600030101010101" pitchFamily="2" charset="-122"/>
                <a:cs typeface="Times New Roman" panose="02020603050405020304" pitchFamily="18" charset="0"/>
              </a:rPr>
              <a:t>.8</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液体的比热容是</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a:t>
            </a:r>
          </a:p>
          <a:p>
            <a:pPr lvl="0" hangingPunct="0">
              <a:spcAft>
                <a:spcPts val="0"/>
              </a:spcAft>
              <a:tabLst>
                <a:tab pos="594106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163.jpg" descr="id:2147488583;FounderCES"/>
          <p:cNvPicPr/>
          <p:nvPr/>
        </p:nvPicPr>
        <p:blipFill>
          <a:blip r:embed="rId2"/>
          <a:stretch>
            <a:fillRect/>
          </a:stretch>
        </p:blipFill>
        <p:spPr>
          <a:xfrm>
            <a:off x="1990750" y="2727774"/>
            <a:ext cx="4385321" cy="1944216"/>
          </a:xfrm>
          <a:prstGeom prst="rect">
            <a:avLst/>
          </a:prstGeom>
        </p:spPr>
      </p:pic>
      <p:pic>
        <p:nvPicPr>
          <p:cNvPr id="4" name="tr164.jpg" descr="id:2147488590;FounderCES"/>
          <p:cNvPicPr/>
          <p:nvPr/>
        </p:nvPicPr>
        <p:blipFill>
          <a:blip r:embed="rId3"/>
          <a:stretch>
            <a:fillRect/>
          </a:stretch>
        </p:blipFill>
        <p:spPr>
          <a:xfrm>
            <a:off x="6959302" y="2727774"/>
            <a:ext cx="2920728" cy="1944216"/>
          </a:xfrm>
          <a:prstGeom prst="rect">
            <a:avLst/>
          </a:prstGeom>
        </p:spPr>
      </p:pic>
      <p:sp>
        <p:nvSpPr>
          <p:cNvPr id="5" name="矩形 4"/>
          <p:cNvSpPr/>
          <p:nvPr/>
        </p:nvSpPr>
        <p:spPr>
          <a:xfrm>
            <a:off x="3634959" y="4652952"/>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
        <p:nvSpPr>
          <p:cNvPr id="7" name="矩形 6"/>
          <p:cNvSpPr/>
          <p:nvPr/>
        </p:nvSpPr>
        <p:spPr>
          <a:xfrm>
            <a:off x="9911630" y="1646064"/>
            <a:ext cx="1289135" cy="419695"/>
          </a:xfrm>
          <a:prstGeom prst="rect">
            <a:avLst/>
          </a:prstGeom>
        </p:spPr>
        <p:txBody>
          <a:bodyPr wrap="none">
            <a:spAutoFit/>
          </a:bodyPr>
          <a:lstStyle/>
          <a:p>
            <a:r>
              <a:rPr lang="en-US" altLang="zh-CN" sz="2400" dirty="0"/>
              <a:t>0.9</a:t>
            </a:r>
            <a:r>
              <a:rPr lang="en-US" altLang="zh-CN" sz="2400" dirty="0">
                <a:latin typeface="宋体" panose="02010600030101010101" pitchFamily="2" charset="-122"/>
                <a:cs typeface="Times New Roman" panose="02020603050405020304" pitchFamily="18" charset="0"/>
              </a:rPr>
              <a:t>×</a:t>
            </a:r>
            <a:r>
              <a:rPr lang="en-US" altLang="zh-CN" sz="2400" dirty="0"/>
              <a:t>10</a:t>
            </a:r>
            <a:r>
              <a:rPr lang="en-US" altLang="zh-CN" sz="2400" baseline="30000" dirty="0"/>
              <a:t>3</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江苏泰州泰兴期末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日，中国成功发射东风系列洲际导弹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导弹以雷霆之势精准打击太平洋预定海域，彰显了中国捍卫主权与领土完整的坚定决心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在导弹高速飞行过程中，与空气不断摩擦，内能增大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在这个过程中其内能改变的方式与下列哪个相同？（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冰袋降温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钻木取火</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哈气取暖</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热水泡脚</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934966" y="2311591"/>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p:nvPr/>
        </p:nvSpPr>
        <p:spPr bwMode="auto">
          <a:xfrm>
            <a:off x="361295" y="379671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导弹在高速飞行过程中，与空气不断摩擦，使机械能转化为内能，是通过做功的方式改变内能的</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冰袋降温，冰放出热量，内能减小，是通过热传递的方式改变物体的内能的，</a:t>
            </a:r>
            <a:r>
              <a:rPr lang="en-US" altLang="zh-CN" dirty="0">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不符合题意；钻木取火，克服摩擦做功，是通过做功使物体的内能增大，</a:t>
            </a:r>
            <a:r>
              <a:rPr lang="en-US" altLang="zh-CN" dirty="0">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latin typeface="Times New Roman" panose="02020603050405020304" pitchFamily="18" charset="0"/>
                <a:ea typeface="宋体" panose="02010600030101010101" pitchFamily="2" charset="-122"/>
                <a:cs typeface="Times New Roman" panose="02020603050405020304" pitchFamily="18" charset="0"/>
              </a:rPr>
              <a:t>符合题意；哈气取暖，通过热传递的方式改变物体的内能，</a:t>
            </a:r>
            <a:r>
              <a:rPr lang="en-US" altLang="zh-CN" dirty="0">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不符合题意；热水泡脚，是通过热传递的方式改变物体的内能的，</a:t>
            </a:r>
            <a:r>
              <a:rPr lang="en-US" altLang="zh-CN" dirty="0">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latin typeface="Times New Roman" panose="02020603050405020304" pitchFamily="18" charset="0"/>
                <a:ea typeface="宋体" panose="02010600030101010101" pitchFamily="2" charset="-122"/>
                <a:cs typeface="Times New Roman" panose="02020603050405020304" pitchFamily="18" charset="0"/>
              </a:rPr>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65591"/>
              </a:xfrm>
            </p:spPr>
            <p:txBody>
              <a:bodyPr/>
              <a:lstStyle/>
              <a:p>
                <a:pPr algn="dist" hangingPunct="0">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可知，在质量和吸收热量一定时，温度的变化值和比热容成反比</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我们可以用相同的燃料</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吸收的热量就是相同的，</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的温度变化值</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的温度</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变化</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min</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变化值为</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30 </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液体吸收的热量</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液体吸收的热量</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的比热容</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𝑐</m:t>
                            </m:r>
                          </m:e>
                          <m: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𝑏</m:t>
                            </m:r>
                          </m:sub>
                        </m:sSub>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Δ</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𝑏</m:t>
                            </m:r>
                          </m:sub>
                        </m:sSub>
                      </m:num>
                      <m:den>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Δ</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𝑎</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8</m:t>
                        </m:r>
                        <m: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dirty="0">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30</m:t>
                        </m:r>
                        <m:r>
                          <m:rPr>
                            <m:nor/>
                          </m:rP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0" i="1" smtClean="0">
                            <a:solidFill>
                              <a:schemeClr val="tx1"/>
                            </a:solidFill>
                            <a:latin typeface="Cambria Math" panose="02040503050406030204" pitchFamily="18" charset="0"/>
                            <a:ea typeface="宋体" panose="02010600030101010101" pitchFamily="2" charset="-122"/>
                            <a:cs typeface="Times New Roman" panose="02020603050405020304" pitchFamily="18" charset="0"/>
                          </a:rPr>
                          <m:t>60</m:t>
                        </m:r>
                        <m:r>
                          <m:rPr>
                            <m:nor/>
                          </m:rP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0.9</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65591"/>
              </a:xfrm>
              <a:blipFill>
                <a:blip r:embed="rId2"/>
                <a:stretch>
                  <a:fillRect l="-796" r="-849" b="-2906"/>
                </a:stretch>
              </a:blipFill>
            </p:spPr>
            <p:txBody>
              <a:bodyPr/>
              <a:lstStyle/>
              <a:p>
                <a:r>
                  <a:rPr lang="zh-CN" altLang="en-US">
                    <a:noFill/>
                  </a:rPr>
                  <a:t> </a:t>
                </a:r>
              </a:p>
            </p:txBody>
          </p:sp>
        </mc:Fallback>
      </mc:AlternateContent>
      <p:pic>
        <p:nvPicPr>
          <p:cNvPr id="3" name="tr163.jpg" descr="id:2147488583;FounderCES"/>
          <p:cNvPicPr/>
          <p:nvPr/>
        </p:nvPicPr>
        <p:blipFill>
          <a:blip r:embed="rId3"/>
          <a:stretch>
            <a:fillRect/>
          </a:stretch>
        </p:blipFill>
        <p:spPr>
          <a:xfrm>
            <a:off x="2206774" y="4286005"/>
            <a:ext cx="3930855" cy="1742730"/>
          </a:xfrm>
          <a:prstGeom prst="rect">
            <a:avLst/>
          </a:prstGeom>
        </p:spPr>
      </p:pic>
      <p:pic>
        <p:nvPicPr>
          <p:cNvPr id="4" name="tr164.jpg" descr="id:2147488590;FounderCES"/>
          <p:cNvPicPr/>
          <p:nvPr/>
        </p:nvPicPr>
        <p:blipFill>
          <a:blip r:embed="rId4"/>
          <a:stretch>
            <a:fillRect/>
          </a:stretch>
        </p:blipFill>
        <p:spPr>
          <a:xfrm>
            <a:off x="7175326" y="4286005"/>
            <a:ext cx="2618043" cy="1742730"/>
          </a:xfrm>
          <a:prstGeom prst="rect">
            <a:avLst/>
          </a:prstGeom>
        </p:spPr>
      </p:pic>
      <p:sp>
        <p:nvSpPr>
          <p:cNvPr id="5" name="矩形 4"/>
          <p:cNvSpPr/>
          <p:nvPr/>
        </p:nvSpPr>
        <p:spPr>
          <a:xfrm>
            <a:off x="3574926" y="5949280"/>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）为了研究不同燃料的热值，利用其中</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）两幅图中的装置进行实验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在实验前用天平测出了烧杯中液体的质量及燃料的质量，并记录数据，利用公式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液体的比热容已知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）计算出了液体吸收的热量，通过这些数据计算出某种燃料的热值</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你认为他的计算结果可靠吗？</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则该热值与实际燃料的热值相比</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r163.jpg" descr="id:2147488583;FounderCES"/>
          <p:cNvPicPr/>
          <p:nvPr/>
        </p:nvPicPr>
        <p:blipFill>
          <a:blip r:embed="rId2"/>
          <a:stretch>
            <a:fillRect/>
          </a:stretch>
        </p:blipFill>
        <p:spPr>
          <a:xfrm>
            <a:off x="2282855" y="4221088"/>
            <a:ext cx="3735644" cy="1656184"/>
          </a:xfrm>
          <a:prstGeom prst="rect">
            <a:avLst/>
          </a:prstGeom>
        </p:spPr>
      </p:pic>
      <p:pic>
        <p:nvPicPr>
          <p:cNvPr id="5" name="tr164.jpg" descr="id:2147488590;FounderCES"/>
          <p:cNvPicPr/>
          <p:nvPr/>
        </p:nvPicPr>
        <p:blipFill>
          <a:blip r:embed="rId3"/>
          <a:stretch>
            <a:fillRect/>
          </a:stretch>
        </p:blipFill>
        <p:spPr>
          <a:xfrm>
            <a:off x="7251406" y="4221088"/>
            <a:ext cx="2488028" cy="1656184"/>
          </a:xfrm>
          <a:prstGeom prst="rect">
            <a:avLst/>
          </a:prstGeom>
        </p:spPr>
      </p:pic>
      <p:sp>
        <p:nvSpPr>
          <p:cNvPr id="6" name="矩形 5"/>
          <p:cNvSpPr/>
          <p:nvPr/>
        </p:nvSpPr>
        <p:spPr>
          <a:xfrm>
            <a:off x="3502918" y="5877272"/>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
        <p:nvSpPr>
          <p:cNvPr id="8" name="矩形 7"/>
          <p:cNvSpPr/>
          <p:nvPr/>
        </p:nvSpPr>
        <p:spPr>
          <a:xfrm>
            <a:off x="6253273" y="819128"/>
            <a:ext cx="1112805" cy="461665"/>
          </a:xfrm>
          <a:prstGeom prst="rect">
            <a:avLst/>
          </a:prstGeom>
        </p:spPr>
        <p:txBody>
          <a:bodyPr wrap="none">
            <a:spAutoFit/>
          </a:bodyPr>
          <a:lstStyle/>
          <a:p>
            <a:r>
              <a:rPr lang="zh-CN" altLang="zh-CN" sz="2400">
                <a:cs typeface="Times New Roman" panose="02020603050405020304" pitchFamily="18" charset="0"/>
              </a:rPr>
              <a:t>甲、乙</a:t>
            </a:r>
            <a:endParaRPr lang="zh-CN" altLang="en-US"/>
          </a:p>
        </p:txBody>
      </p:sp>
      <p:sp>
        <p:nvSpPr>
          <p:cNvPr id="10" name="矩形 9"/>
          <p:cNvSpPr/>
          <p:nvPr/>
        </p:nvSpPr>
        <p:spPr>
          <a:xfrm>
            <a:off x="1021961" y="3016208"/>
            <a:ext cx="1112805" cy="461665"/>
          </a:xfrm>
          <a:prstGeom prst="rect">
            <a:avLst/>
          </a:prstGeom>
        </p:spPr>
        <p:txBody>
          <a:bodyPr wrap="none">
            <a:spAutoFit/>
          </a:bodyPr>
          <a:lstStyle/>
          <a:p>
            <a:r>
              <a:rPr lang="zh-CN" altLang="zh-CN" sz="2400" dirty="0">
                <a:cs typeface="Times New Roman" panose="02020603050405020304" pitchFamily="18" charset="0"/>
              </a:rPr>
              <a:t>不可靠</a:t>
            </a:r>
            <a:endParaRPr lang="zh-CN" altLang="en-US" dirty="0"/>
          </a:p>
        </p:txBody>
      </p:sp>
      <p:sp>
        <p:nvSpPr>
          <p:cNvPr id="12" name="矩形 11"/>
          <p:cNvSpPr/>
          <p:nvPr/>
        </p:nvSpPr>
        <p:spPr>
          <a:xfrm>
            <a:off x="6743784" y="2996390"/>
            <a:ext cx="803425" cy="461665"/>
          </a:xfrm>
          <a:prstGeom prst="rect">
            <a:avLst/>
          </a:prstGeom>
        </p:spPr>
        <p:txBody>
          <a:bodyPr wrap="none">
            <a:spAutoFit/>
          </a:bodyPr>
          <a:lstStyle/>
          <a:p>
            <a:r>
              <a:rPr lang="zh-CN" altLang="zh-CN" sz="2400">
                <a:cs typeface="Times New Roman" panose="02020603050405020304" pitchFamily="18" charset="0"/>
              </a:rPr>
              <a:t>偏小</a:t>
            </a:r>
            <a:endParaRPr lang="zh-CN" altLang="en-US"/>
          </a:p>
        </p:txBody>
      </p:sp>
      <p:sp>
        <p:nvSpPr>
          <p:cNvPr id="15" name="矩形 14"/>
          <p:cNvSpPr/>
          <p:nvPr/>
        </p:nvSpPr>
        <p:spPr>
          <a:xfrm>
            <a:off x="2682783" y="3420208"/>
            <a:ext cx="8388097" cy="576248"/>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燃料燃烧产生的热量不能完全被液体吸收，存在热量损失</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比较不同燃料的热值，应控制被加热液体的种类相同而燃料不同，故应选择甲、乙两图中的装置进行实验</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在实验前用天平测出了烧杯中液体的质量及燃料的质量并记录数据，利用公式</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若</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楷体" panose="02010609060101010101" pitchFamily="49" charset="-122"/>
                <a:cs typeface="Times New Roman" panose="02020603050405020304" pitchFamily="18" charset="0"/>
              </a:rPr>
              <a:t>液体的比热容已知</a:t>
            </a:r>
            <a:r>
              <a:rPr lang="zh-CN" altLang="zh-CN">
                <a:latin typeface="Times New Roman" panose="02020603050405020304" pitchFamily="18" charset="0"/>
                <a:ea typeface="宋体" panose="02010600030101010101" pitchFamily="2" charset="-122"/>
                <a:cs typeface="Times New Roman" panose="02020603050405020304" pitchFamily="18" charset="0"/>
              </a:rPr>
              <a:t>）计算出了液体吸收的热量，通过这些数据计算出某种燃料的热值，计算结果不可靠，因为燃料燃烧产生的热量不能完全被液体吸收，存在热量损失，所以直接计算得出的热值比实际值要小</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163.jpg" descr="id:2147488583;FounderCES"/>
          <p:cNvPicPr/>
          <p:nvPr/>
        </p:nvPicPr>
        <p:blipFill>
          <a:blip r:embed="rId2"/>
          <a:stretch>
            <a:fillRect/>
          </a:stretch>
        </p:blipFill>
        <p:spPr>
          <a:xfrm>
            <a:off x="2494807" y="4092357"/>
            <a:ext cx="3735644" cy="1656184"/>
          </a:xfrm>
          <a:prstGeom prst="rect">
            <a:avLst/>
          </a:prstGeom>
        </p:spPr>
      </p:pic>
      <p:pic>
        <p:nvPicPr>
          <p:cNvPr id="4" name="tr164.jpg" descr="id:2147488590;FounderCES"/>
          <p:cNvPicPr/>
          <p:nvPr/>
        </p:nvPicPr>
        <p:blipFill>
          <a:blip r:embed="rId3"/>
          <a:stretch>
            <a:fillRect/>
          </a:stretch>
        </p:blipFill>
        <p:spPr>
          <a:xfrm>
            <a:off x="7463358" y="4092357"/>
            <a:ext cx="2488028" cy="1656184"/>
          </a:xfrm>
          <a:prstGeom prst="rect">
            <a:avLst/>
          </a:prstGeom>
        </p:spPr>
      </p:pic>
      <p:sp>
        <p:nvSpPr>
          <p:cNvPr id="5" name="矩形 4"/>
          <p:cNvSpPr/>
          <p:nvPr/>
        </p:nvSpPr>
        <p:spPr>
          <a:xfrm>
            <a:off x="3714870" y="5748541"/>
            <a:ext cx="6648685"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                                                       </a:t>
            </a: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探究并联电路中电流的规律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实验中，小明设计了如图甲所示的电路进行实验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47.jpg" descr="id:2147488597;FounderCES"/>
          <p:cNvPicPr/>
          <p:nvPr/>
        </p:nvPicPr>
        <p:blipFill>
          <a:blip r:embed="rId2"/>
          <a:stretch>
            <a:fillRect/>
          </a:stretch>
        </p:blipFill>
        <p:spPr>
          <a:xfrm>
            <a:off x="370162" y="1944567"/>
            <a:ext cx="1687403" cy="1402251"/>
          </a:xfrm>
          <a:prstGeom prst="rect">
            <a:avLst/>
          </a:prstGeom>
        </p:spPr>
      </p:pic>
      <p:pic>
        <p:nvPicPr>
          <p:cNvPr id="4" name="jj148.jpg" descr="id:2147488604;FounderCES"/>
          <p:cNvPicPr/>
          <p:nvPr/>
        </p:nvPicPr>
        <p:blipFill>
          <a:blip r:embed="rId3"/>
          <a:stretch>
            <a:fillRect/>
          </a:stretch>
        </p:blipFill>
        <p:spPr>
          <a:xfrm>
            <a:off x="2566814" y="1884971"/>
            <a:ext cx="2154479" cy="1319465"/>
          </a:xfrm>
          <a:prstGeom prst="rect">
            <a:avLst/>
          </a:prstGeom>
        </p:spPr>
      </p:pic>
      <p:pic>
        <p:nvPicPr>
          <p:cNvPr id="5" name="jj149.jpg" descr="id:2147488611;FounderCES"/>
          <p:cNvPicPr/>
          <p:nvPr/>
        </p:nvPicPr>
        <p:blipFill>
          <a:blip r:embed="rId4"/>
          <a:stretch>
            <a:fillRect/>
          </a:stretch>
        </p:blipFill>
        <p:spPr>
          <a:xfrm>
            <a:off x="5311690" y="2024926"/>
            <a:ext cx="1584176" cy="1127320"/>
          </a:xfrm>
          <a:prstGeom prst="rect">
            <a:avLst/>
          </a:prstGeom>
        </p:spPr>
      </p:pic>
      <p:sp>
        <p:nvSpPr>
          <p:cNvPr id="6" name="矩形 5"/>
          <p:cNvSpPr/>
          <p:nvPr/>
        </p:nvSpPr>
        <p:spPr>
          <a:xfrm>
            <a:off x="743735" y="3388212"/>
            <a:ext cx="6575607"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sp>
        <p:nvSpPr>
          <p:cNvPr id="7" name="矩形 6"/>
          <p:cNvSpPr/>
          <p:nvPr/>
        </p:nvSpPr>
        <p:spPr>
          <a:xfrm>
            <a:off x="2997744" y="4047455"/>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23</a:t>
            </a:r>
            <a:r>
              <a:rPr lang="zh-CN" altLang="zh-CN" sz="2400" b="0">
                <a:solidFill>
                  <a:srgbClr val="000000"/>
                </a:solidFill>
                <a:cs typeface="Times New Roman" panose="02020603050405020304" pitchFamily="18" charset="0"/>
              </a:rPr>
              <a:t>题）</a:t>
            </a:r>
            <a:endParaRPr lang="zh-CN" altLang="en-US" sz="2400" b="0"/>
          </a:p>
        </p:txBody>
      </p:sp>
      <p:graphicFrame>
        <p:nvGraphicFramePr>
          <p:cNvPr id="8" name="表格 7"/>
          <p:cNvGraphicFramePr>
            <a:graphicFrameLocks noGrp="1"/>
          </p:cNvGraphicFramePr>
          <p:nvPr/>
        </p:nvGraphicFramePr>
        <p:xfrm>
          <a:off x="7391350" y="1815661"/>
          <a:ext cx="4536504" cy="1931672"/>
        </p:xfrm>
        <a:graphic>
          <a:graphicData uri="http://schemas.openxmlformats.org/drawingml/2006/table">
            <a:tbl>
              <a:tblPr firstRow="1" firstCol="1" bandRow="1"/>
              <a:tblGrid>
                <a:gridCol w="1597174">
                  <a:extLst>
                    <a:ext uri="{9D8B030D-6E8A-4147-A177-3AD203B41FA5}">
                      <a16:colId xmlns:a16="http://schemas.microsoft.com/office/drawing/2014/main" val="20000"/>
                    </a:ext>
                  </a:extLst>
                </a:gridCol>
                <a:gridCol w="851098">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0.16</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0.14</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9" name="内容占位符 1"/>
          <p:cNvSpPr txBox="1"/>
          <p:nvPr/>
        </p:nvSpPr>
        <p:spPr bwMode="auto">
          <a:xfrm>
            <a:off x="369998"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）小明应该选择两个规格</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）的小灯泡，设计电路图，并按如图甲所示的方式连接电路，连接电路时开关应</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a:xfrm>
            <a:off x="4381125" y="4536076"/>
            <a:ext cx="803425" cy="461665"/>
          </a:xfrm>
          <a:prstGeom prst="rect">
            <a:avLst/>
          </a:prstGeom>
        </p:spPr>
        <p:txBody>
          <a:bodyPr wrap="none">
            <a:spAutoFit/>
          </a:bodyPr>
          <a:lstStyle/>
          <a:p>
            <a:r>
              <a:rPr lang="zh-CN" altLang="zh-CN" sz="2400">
                <a:cs typeface="Times New Roman" panose="02020603050405020304" pitchFamily="18" charset="0"/>
              </a:rPr>
              <a:t>不同</a:t>
            </a:r>
            <a:endParaRPr lang="zh-CN" altLang="en-US"/>
          </a:p>
        </p:txBody>
      </p:sp>
      <p:sp>
        <p:nvSpPr>
          <p:cNvPr id="15" name="矩形 14"/>
          <p:cNvSpPr/>
          <p:nvPr/>
        </p:nvSpPr>
        <p:spPr>
          <a:xfrm>
            <a:off x="8180893" y="5083615"/>
            <a:ext cx="803425" cy="461665"/>
          </a:xfrm>
          <a:prstGeom prst="rect">
            <a:avLst/>
          </a:prstGeom>
        </p:spPr>
        <p:txBody>
          <a:bodyPr wrap="none">
            <a:spAutoFit/>
          </a:bodyPr>
          <a:lstStyle/>
          <a:p>
            <a:r>
              <a:rPr lang="zh-CN" altLang="zh-CN" sz="2400">
                <a:cs typeface="Times New Roman" panose="02020603050405020304" pitchFamily="18" charset="0"/>
              </a:rPr>
              <a:t>断开</a:t>
            </a:r>
            <a:endParaRPr lang="zh-CN" altLang="en-US"/>
          </a:p>
        </p:txBody>
      </p:sp>
      <p:sp>
        <p:nvSpPr>
          <p:cNvPr id="16" name="内容占位符 1"/>
          <p:cNvSpPr txBox="1"/>
          <p:nvPr/>
        </p:nvSpPr>
        <p:spPr bwMode="auto">
          <a:xfrm>
            <a:off x="360854" y="551330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为避免实验的偶然性，要选择两个不同规格的灯泡多次实验；为保护电路安全，连接电路时，开关应断开</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4728"/>
            <a:ext cx="11485848" cy="2308324"/>
          </a:xfrm>
        </p:spPr>
        <p:txBody>
          <a:bodyPr/>
          <a:lstStyle/>
          <a:p>
            <a:pPr algn="dist"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）小明测出了灯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，然后他又分别测量出灯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和干路电流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，两次测量时，电流表指针的偏转情况都如图乙所示，则</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小明由此得出，并联电路中干路电流和各支路电流的关系是</a:t>
            </a:r>
            <a: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写出关系式即可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jj148.jpg" descr="id:2147488604;FounderCES"/>
          <p:cNvPicPr/>
          <p:nvPr/>
        </p:nvPicPr>
        <p:blipFill>
          <a:blip r:embed="rId2"/>
          <a:stretch>
            <a:fillRect/>
          </a:stretch>
        </p:blipFill>
        <p:spPr>
          <a:xfrm>
            <a:off x="2434588" y="3824376"/>
            <a:ext cx="2154479" cy="1319465"/>
          </a:xfrm>
          <a:prstGeom prst="rect">
            <a:avLst/>
          </a:prstGeom>
        </p:spPr>
      </p:pic>
      <p:sp>
        <p:nvSpPr>
          <p:cNvPr id="7" name="矩形 6"/>
          <p:cNvSpPr/>
          <p:nvPr/>
        </p:nvSpPr>
        <p:spPr>
          <a:xfrm>
            <a:off x="3270044" y="5096925"/>
            <a:ext cx="1319023"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graphicFrame>
        <p:nvGraphicFramePr>
          <p:cNvPr id="8" name="表格 7"/>
          <p:cNvGraphicFramePr>
            <a:graphicFrameLocks noGrp="1"/>
          </p:cNvGraphicFramePr>
          <p:nvPr/>
        </p:nvGraphicFramePr>
        <p:xfrm>
          <a:off x="5068643" y="3801584"/>
          <a:ext cx="4536504" cy="1931672"/>
        </p:xfrm>
        <a:graphic>
          <a:graphicData uri="http://schemas.openxmlformats.org/drawingml/2006/table">
            <a:tbl>
              <a:tblPr firstRow="1" firstCol="1" bandRow="1"/>
              <a:tblGrid>
                <a:gridCol w="1597174">
                  <a:extLst>
                    <a:ext uri="{9D8B030D-6E8A-4147-A177-3AD203B41FA5}">
                      <a16:colId xmlns:a16="http://schemas.microsoft.com/office/drawing/2014/main" val="20000"/>
                    </a:ext>
                  </a:extLst>
                </a:gridCol>
                <a:gridCol w="851098">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0.16</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0.14</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0" name="矩形 9"/>
          <p:cNvSpPr/>
          <p:nvPr/>
        </p:nvSpPr>
        <p:spPr>
          <a:xfrm>
            <a:off x="10127654" y="1992057"/>
            <a:ext cx="569387" cy="461665"/>
          </a:xfrm>
          <a:prstGeom prst="rect">
            <a:avLst/>
          </a:prstGeom>
        </p:spPr>
        <p:txBody>
          <a:bodyPr wrap="none">
            <a:spAutoFit/>
          </a:bodyPr>
          <a:lstStyle/>
          <a:p>
            <a:r>
              <a:rPr lang="en-US" altLang="zh-CN" sz="2400"/>
              <a:t>0.2</a:t>
            </a:r>
            <a:endParaRPr lang="zh-CN" altLang="en-US"/>
          </a:p>
        </p:txBody>
      </p:sp>
      <p:sp>
        <p:nvSpPr>
          <p:cNvPr id="12" name="矩形 11"/>
          <p:cNvSpPr/>
          <p:nvPr/>
        </p:nvSpPr>
        <p:spPr>
          <a:xfrm>
            <a:off x="605014" y="2527843"/>
            <a:ext cx="338554" cy="461665"/>
          </a:xfrm>
          <a:prstGeom prst="rect">
            <a:avLst/>
          </a:prstGeom>
        </p:spPr>
        <p:txBody>
          <a:bodyPr wrap="none">
            <a:spAutoFit/>
          </a:bodyPr>
          <a:lstStyle/>
          <a:p>
            <a:r>
              <a:rPr lang="en-US" altLang="zh-CN" sz="2400"/>
              <a:t>1</a:t>
            </a:r>
            <a:endParaRPr lang="zh-CN" altLang="en-US"/>
          </a:p>
        </p:txBody>
      </p:sp>
      <p:sp>
        <p:nvSpPr>
          <p:cNvPr id="14" name="矩形 13"/>
          <p:cNvSpPr/>
          <p:nvPr/>
        </p:nvSpPr>
        <p:spPr>
          <a:xfrm>
            <a:off x="9614806" y="2378092"/>
            <a:ext cx="1369286" cy="576248"/>
          </a:xfrm>
          <a:prstGeom prst="rect">
            <a:avLst/>
          </a:prstGeom>
        </p:spPr>
        <p:txBody>
          <a:bodyPr wrap="none">
            <a:spAutoFit/>
          </a:bodyPr>
          <a:lstStyle/>
          <a:p>
            <a:pPr algn="just">
              <a:lnSpc>
                <a:spcPct val="150000"/>
              </a:lnSpc>
              <a:spcAft>
                <a:spcPts val="0"/>
              </a:spcAft>
            </a:pPr>
            <a:r>
              <a:rPr lang="en-US" altLang="zh-CN" sz="2400" i="1">
                <a:cs typeface="Times New Roman" panose="02020603050405020304" pitchFamily="18" charset="0"/>
              </a:rPr>
              <a:t>I</a:t>
            </a:r>
            <a:r>
              <a:rPr lang="zh-CN" altLang="zh-CN" sz="2400">
                <a:cs typeface="Times New Roman" panose="02020603050405020304" pitchFamily="18" charset="0"/>
              </a:rPr>
              <a:t>＝</a:t>
            </a:r>
            <a:r>
              <a:rPr lang="en-US" altLang="zh-CN" sz="2400" i="1">
                <a:cs typeface="Times New Roman" panose="02020603050405020304" pitchFamily="18" charset="0"/>
              </a:rPr>
              <a:t>I</a:t>
            </a:r>
            <a:r>
              <a:rPr lang="en-US" altLang="zh-CN" sz="2400" baseline="-25000">
                <a:cs typeface="Times New Roman" panose="02020603050405020304" pitchFamily="18" charset="0"/>
              </a:rPr>
              <a:t>1</a:t>
            </a:r>
            <a:r>
              <a:rPr lang="zh-CN" altLang="zh-CN" sz="2400">
                <a:cs typeface="Times New Roman" panose="02020603050405020304" pitchFamily="18" charset="0"/>
              </a:rPr>
              <a:t>＋</a:t>
            </a:r>
            <a:r>
              <a:rPr lang="en-US" altLang="zh-CN" sz="2400" i="1">
                <a:cs typeface="Times New Roman" panose="02020603050405020304" pitchFamily="18" charset="0"/>
              </a:rPr>
              <a:t>I</a:t>
            </a:r>
            <a:r>
              <a:rPr lang="en-US" altLang="zh-CN" sz="2400" baseline="-25000">
                <a:cs typeface="Times New Roman" panose="02020603050405020304" pitchFamily="18" charset="0"/>
              </a:rPr>
              <a:t>2</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6696"/>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因干路电流等于各支路电流之和，所以干路电流大于支路电流，在题图乙中，因指针偏转角度相同，测量干路电流时应选用测量范围较大的，分度值为</a:t>
            </a:r>
            <a:r>
              <a:rPr lang="en-US" altLang="zh-CN">
                <a:latin typeface="Times New Roman" panose="02020603050405020304" pitchFamily="18" charset="0"/>
                <a:ea typeface="宋体" panose="02010600030101010101" pitchFamily="2" charset="-122"/>
                <a:cs typeface="Times New Roman" panose="02020603050405020304" pitchFamily="18" charset="0"/>
              </a:rPr>
              <a:t>0.1 A</a:t>
            </a:r>
            <a:r>
              <a:rPr lang="zh-CN" altLang="zh-CN">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1 A</a:t>
            </a:r>
            <a:r>
              <a:rPr lang="zh-CN" altLang="zh-CN">
                <a:latin typeface="Times New Roman" panose="02020603050405020304" pitchFamily="18" charset="0"/>
                <a:ea typeface="宋体" panose="02010600030101010101" pitchFamily="2" charset="-122"/>
                <a:cs typeface="Times New Roman" panose="02020603050405020304" pitchFamily="18" charset="0"/>
              </a:rPr>
              <a:t>；测量通过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的电流应选用测量范围较小的，分度值为</a:t>
            </a:r>
            <a:r>
              <a:rPr lang="en-US" altLang="zh-CN">
                <a:latin typeface="Times New Roman" panose="02020603050405020304" pitchFamily="18" charset="0"/>
                <a:ea typeface="宋体" panose="02010600030101010101" pitchFamily="2" charset="-122"/>
                <a:cs typeface="Times New Roman" panose="02020603050405020304" pitchFamily="18" charset="0"/>
              </a:rPr>
              <a:t>0.02 A</a:t>
            </a:r>
            <a:r>
              <a:rPr lang="zh-CN" altLang="zh-CN">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r>
              <a:rPr lang="zh-CN" altLang="zh-CN">
                <a:latin typeface="Times New Roman" panose="02020603050405020304" pitchFamily="18" charset="0"/>
                <a:ea typeface="宋体" panose="02010600030101010101" pitchFamily="2" charset="-122"/>
                <a:cs typeface="Times New Roman" panose="02020603050405020304" pitchFamily="18" charset="0"/>
              </a:rPr>
              <a:t>；由数据可得</a:t>
            </a:r>
            <a:r>
              <a:rPr lang="en-US" altLang="zh-CN">
                <a:latin typeface="Times New Roman" panose="02020603050405020304" pitchFamily="18" charset="0"/>
                <a:ea typeface="宋体" panose="02010600030101010101" pitchFamily="2" charset="-122"/>
                <a:cs typeface="Times New Roman" panose="02020603050405020304" pitchFamily="18" charset="0"/>
              </a:rPr>
              <a:t>0.8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 A</a:t>
            </a:r>
            <a:r>
              <a:rPr lang="zh-CN" altLang="zh-CN">
                <a:latin typeface="Times New Roman" panose="02020603050405020304" pitchFamily="18" charset="0"/>
                <a:ea typeface="宋体" panose="02010600030101010101" pitchFamily="2" charset="-122"/>
                <a:cs typeface="Times New Roman" panose="02020603050405020304" pitchFamily="18" charset="0"/>
              </a:rPr>
              <a:t>，由此可知，并联电路中干路电流等于各支路电流之和，其关系式是</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48.jpg" descr="id:2147488604;FounderCES"/>
          <p:cNvPicPr/>
          <p:nvPr/>
        </p:nvPicPr>
        <p:blipFill>
          <a:blip r:embed="rId2"/>
          <a:stretch>
            <a:fillRect/>
          </a:stretch>
        </p:blipFill>
        <p:spPr>
          <a:xfrm>
            <a:off x="2434588" y="3896384"/>
            <a:ext cx="2154479" cy="1319465"/>
          </a:xfrm>
          <a:prstGeom prst="rect">
            <a:avLst/>
          </a:prstGeom>
        </p:spPr>
      </p:pic>
      <p:sp>
        <p:nvSpPr>
          <p:cNvPr id="4" name="矩形 3"/>
          <p:cNvSpPr/>
          <p:nvPr/>
        </p:nvSpPr>
        <p:spPr>
          <a:xfrm>
            <a:off x="3270044" y="5168933"/>
            <a:ext cx="1319023"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5068643" y="3873592"/>
          <a:ext cx="4536504" cy="1931672"/>
        </p:xfrm>
        <a:graphic>
          <a:graphicData uri="http://schemas.openxmlformats.org/drawingml/2006/table">
            <a:tbl>
              <a:tblPr firstRow="1" firstCol="1" bandRow="1"/>
              <a:tblGrid>
                <a:gridCol w="1597174">
                  <a:extLst>
                    <a:ext uri="{9D8B030D-6E8A-4147-A177-3AD203B41FA5}">
                      <a16:colId xmlns:a16="http://schemas.microsoft.com/office/drawing/2014/main" val="20000"/>
                    </a:ext>
                  </a:extLst>
                </a:gridCol>
                <a:gridCol w="851098">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0.16</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0.14</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）小明继续在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探究串联电路中电流的规律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实验中，选用两个不同规格的小灯泡设计了如图丙所示的串联电路，将同一个电流表分别接在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三点处测量电流，测出数据如表所示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表格中第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次的测量数据中有一个电流值明显错误，造成该错误的原因是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根据正确数据归纳总结得出结论：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jj149.jpg" descr="id:2147488611;FounderCES"/>
          <p:cNvPicPr/>
          <p:nvPr/>
        </p:nvPicPr>
        <p:blipFill>
          <a:blip r:embed="rId2"/>
          <a:stretch>
            <a:fillRect/>
          </a:stretch>
        </p:blipFill>
        <p:spPr>
          <a:xfrm>
            <a:off x="1342678" y="3837911"/>
            <a:ext cx="1584176" cy="1127320"/>
          </a:xfrm>
          <a:prstGeom prst="rect">
            <a:avLst/>
          </a:prstGeom>
        </p:spPr>
      </p:pic>
      <p:sp>
        <p:nvSpPr>
          <p:cNvPr id="8" name="矩形 7"/>
          <p:cNvSpPr/>
          <p:nvPr/>
        </p:nvSpPr>
        <p:spPr>
          <a:xfrm>
            <a:off x="1954203" y="4965231"/>
            <a:ext cx="792088"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graphicFrame>
        <p:nvGraphicFramePr>
          <p:cNvPr id="9" name="表格 8"/>
          <p:cNvGraphicFramePr>
            <a:graphicFrameLocks noGrp="1"/>
          </p:cNvGraphicFramePr>
          <p:nvPr/>
        </p:nvGraphicFramePr>
        <p:xfrm>
          <a:off x="3430910" y="3802406"/>
          <a:ext cx="8496944" cy="1931672"/>
        </p:xfrm>
        <a:graphic>
          <a:graphicData uri="http://schemas.openxmlformats.org/drawingml/2006/table">
            <a:tbl>
              <a:tblPr firstRow="1" firstCol="1" bandRow="1"/>
              <a:tblGrid>
                <a:gridCol w="2991532">
                  <a:extLst>
                    <a:ext uri="{9D8B030D-6E8A-4147-A177-3AD203B41FA5}">
                      <a16:colId xmlns:a16="http://schemas.microsoft.com/office/drawing/2014/main" val="20000"/>
                    </a:ext>
                  </a:extLst>
                </a:gridCol>
                <a:gridCol w="1594120">
                  <a:extLst>
                    <a:ext uri="{9D8B030D-6E8A-4147-A177-3AD203B41FA5}">
                      <a16:colId xmlns:a16="http://schemas.microsoft.com/office/drawing/2014/main" val="20001"/>
                    </a:ext>
                  </a:extLst>
                </a:gridCol>
                <a:gridCol w="1753338">
                  <a:extLst>
                    <a:ext uri="{9D8B030D-6E8A-4147-A177-3AD203B41FA5}">
                      <a16:colId xmlns:a16="http://schemas.microsoft.com/office/drawing/2014/main" val="20002"/>
                    </a:ext>
                  </a:extLst>
                </a:gridCol>
                <a:gridCol w="2157954">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0.16</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0.14</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1" name="矩形 10"/>
          <p:cNvSpPr/>
          <p:nvPr/>
        </p:nvSpPr>
        <p:spPr>
          <a:xfrm>
            <a:off x="1954203" y="2434462"/>
            <a:ext cx="9757627" cy="461665"/>
          </a:xfrm>
          <a:prstGeom prst="rect">
            <a:avLst/>
          </a:prstGeom>
        </p:spPr>
        <p:txBody>
          <a:bodyPr wrap="square">
            <a:spAutoFit/>
          </a:bodyPr>
          <a:lstStyle/>
          <a:p>
            <a:r>
              <a:rPr lang="zh-CN" altLang="zh-CN" sz="2400">
                <a:cs typeface="Times New Roman" panose="02020603050405020304" pitchFamily="18" charset="0"/>
              </a:rPr>
              <a:t>电流表的测量范围使用的是</a:t>
            </a:r>
            <a:r>
              <a:rPr lang="en-US" altLang="zh-CN" sz="2400"/>
              <a:t>0</a:t>
            </a:r>
            <a:r>
              <a:rPr lang="zh-CN" altLang="zh-CN" sz="2400">
                <a:cs typeface="Times New Roman" panose="02020603050405020304" pitchFamily="18" charset="0"/>
              </a:rPr>
              <a:t>～</a:t>
            </a:r>
            <a:r>
              <a:rPr lang="en-US" altLang="zh-CN" sz="2400"/>
              <a:t>0.6 A</a:t>
            </a:r>
            <a:r>
              <a:rPr lang="zh-CN" altLang="zh-CN" sz="2400">
                <a:cs typeface="Times New Roman" panose="02020603050405020304" pitchFamily="18" charset="0"/>
              </a:rPr>
              <a:t>，该数按照</a:t>
            </a:r>
            <a:r>
              <a:rPr lang="en-US" altLang="zh-CN" sz="2400"/>
              <a:t>0</a:t>
            </a:r>
            <a:r>
              <a:rPr lang="zh-CN" altLang="zh-CN" sz="2400">
                <a:cs typeface="Times New Roman" panose="02020603050405020304" pitchFamily="18" charset="0"/>
              </a:rPr>
              <a:t>～</a:t>
            </a:r>
            <a:r>
              <a:rPr lang="en-US" altLang="zh-CN" sz="2400"/>
              <a:t>3 A</a:t>
            </a:r>
            <a:r>
              <a:rPr lang="zh-CN" altLang="zh-CN" sz="2400">
                <a:cs typeface="Times New Roman" panose="02020603050405020304" pitchFamily="18" charset="0"/>
              </a:rPr>
              <a:t>的测量范围读的</a:t>
            </a:r>
            <a:endParaRPr lang="zh-CN" altLang="en-US"/>
          </a:p>
        </p:txBody>
      </p:sp>
      <p:sp>
        <p:nvSpPr>
          <p:cNvPr id="13" name="矩形 12"/>
          <p:cNvSpPr/>
          <p:nvPr/>
        </p:nvSpPr>
        <p:spPr>
          <a:xfrm>
            <a:off x="5015086" y="2861267"/>
            <a:ext cx="4206601"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在串联电路中，电流处处相等</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2760"/>
            <a:ext cx="11485848" cy="1684244"/>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串联电路中电流处处相等，因此错误的电流应该是</a:t>
            </a:r>
            <a:r>
              <a:rPr lang="en-US" altLang="zh-CN">
                <a:latin typeface="Times New Roman" panose="02020603050405020304" pitchFamily="18" charset="0"/>
                <a:ea typeface="宋体" panose="02010600030101010101" pitchFamily="2" charset="-122"/>
                <a:cs typeface="Times New Roman" panose="02020603050405020304" pitchFamily="18" charset="0"/>
              </a:rPr>
              <a:t>1.5 A</a:t>
            </a:r>
            <a:r>
              <a:rPr lang="zh-CN" altLang="zh-CN">
                <a:latin typeface="Times New Roman" panose="02020603050405020304" pitchFamily="18" charset="0"/>
                <a:ea typeface="宋体" panose="02010600030101010101" pitchFamily="2" charset="-122"/>
                <a:cs typeface="Times New Roman" panose="02020603050405020304" pitchFamily="18" charset="0"/>
              </a:rPr>
              <a:t>，分析表中其他数据可知错误的原因是电流表接的小的测量范围却按照大的测量范围读数了；由表格数据可知</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，故可得串联电路中电流的规律是在串联电路中，电流处处相等</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49.jpg" descr="id:2147488611;FounderCES"/>
          <p:cNvPicPr/>
          <p:nvPr/>
        </p:nvPicPr>
        <p:blipFill>
          <a:blip r:embed="rId2"/>
          <a:stretch>
            <a:fillRect/>
          </a:stretch>
        </p:blipFill>
        <p:spPr>
          <a:xfrm>
            <a:off x="838622" y="3405041"/>
            <a:ext cx="1584176" cy="1127320"/>
          </a:xfrm>
          <a:prstGeom prst="rect">
            <a:avLst/>
          </a:prstGeom>
        </p:spPr>
      </p:pic>
      <p:sp>
        <p:nvSpPr>
          <p:cNvPr id="4" name="矩形 3"/>
          <p:cNvSpPr/>
          <p:nvPr/>
        </p:nvSpPr>
        <p:spPr>
          <a:xfrm>
            <a:off x="1450147" y="4532361"/>
            <a:ext cx="792088"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2400" b="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2926854" y="3369536"/>
          <a:ext cx="8496944" cy="1931672"/>
        </p:xfrm>
        <a:graphic>
          <a:graphicData uri="http://schemas.openxmlformats.org/drawingml/2006/table">
            <a:tbl>
              <a:tblPr firstRow="1" firstCol="1" bandRow="1"/>
              <a:tblGrid>
                <a:gridCol w="2991532">
                  <a:extLst>
                    <a:ext uri="{9D8B030D-6E8A-4147-A177-3AD203B41FA5}">
                      <a16:colId xmlns:a16="http://schemas.microsoft.com/office/drawing/2014/main" val="20000"/>
                    </a:ext>
                  </a:extLst>
                </a:gridCol>
                <a:gridCol w="1594120">
                  <a:extLst>
                    <a:ext uri="{9D8B030D-6E8A-4147-A177-3AD203B41FA5}">
                      <a16:colId xmlns:a16="http://schemas.microsoft.com/office/drawing/2014/main" val="20001"/>
                    </a:ext>
                  </a:extLst>
                </a:gridCol>
                <a:gridCol w="1753338">
                  <a:extLst>
                    <a:ext uri="{9D8B030D-6E8A-4147-A177-3AD203B41FA5}">
                      <a16:colId xmlns:a16="http://schemas.microsoft.com/office/drawing/2014/main" val="20002"/>
                    </a:ext>
                  </a:extLst>
                </a:gridCol>
                <a:gridCol w="2157954">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0.16</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0.14</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0.2</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0.3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n-lt"/>
                          <a:ea typeface="宋体" panose="02010600030101010101" pitchFamily="2" charset="-122"/>
                          <a:cs typeface="Times New Roman" panose="02020603050405020304" pitchFamily="18" charset="0"/>
                        </a:rPr>
                        <a:t>1.5</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计算题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山东淄博周村区期末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）如图所示是某高校科研团队研发的太阳能供暖蓄热系统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该系统由集热、蓄热和供暖三部分组成，其基本工作过程如图所示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集热板白天接收太阳辐射时，其内部水温升高，然后通过热交换器，使蓄水箱内水温升高，再通过水泵将热水送入用户</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5.jpg" descr="id:2147488626;FounderCES"/>
          <p:cNvPicPr/>
          <p:nvPr/>
        </p:nvPicPr>
        <p:blipFill>
          <a:blip r:embed="rId2"/>
          <a:stretch>
            <a:fillRect/>
          </a:stretch>
        </p:blipFill>
        <p:spPr>
          <a:xfrm>
            <a:off x="2952609" y="3530598"/>
            <a:ext cx="6302337" cy="1805350"/>
          </a:xfrm>
          <a:prstGeom prst="rect">
            <a:avLst/>
          </a:prstGeom>
        </p:spPr>
      </p:pic>
      <p:sp>
        <p:nvSpPr>
          <p:cNvPr id="4" name="矩形 3"/>
          <p:cNvSpPr/>
          <p:nvPr/>
        </p:nvSpPr>
        <p:spPr>
          <a:xfrm>
            <a:off x="5271242" y="549135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24</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7864"/>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小李用所学初中物理知识对该系统一天的数据进行了简单的分析，为便于计算，工作过程和相关数值均做了简化处理，如表所示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光照时长按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计算，不计集热板到蓄水箱之间的管道、热交换器的热损失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3034640"/>
          <a:ext cx="11233249" cy="2055750"/>
        </p:xfrm>
        <a:graphic>
          <a:graphicData uri="http://schemas.openxmlformats.org/drawingml/2006/table">
            <a:tbl>
              <a:tblPr firstRow="1" firstCol="1" bandRow="1"/>
              <a:tblGrid>
                <a:gridCol w="3465208">
                  <a:extLst>
                    <a:ext uri="{9D8B030D-6E8A-4147-A177-3AD203B41FA5}">
                      <a16:colId xmlns:a16="http://schemas.microsoft.com/office/drawing/2014/main" val="20000"/>
                    </a:ext>
                  </a:extLst>
                </a:gridCol>
                <a:gridCol w="1726800">
                  <a:extLst>
                    <a:ext uri="{9D8B030D-6E8A-4147-A177-3AD203B41FA5}">
                      <a16:colId xmlns:a16="http://schemas.microsoft.com/office/drawing/2014/main" val="20001"/>
                    </a:ext>
                  </a:extLst>
                </a:gridCol>
                <a:gridCol w="2046698">
                  <a:extLst>
                    <a:ext uri="{9D8B030D-6E8A-4147-A177-3AD203B41FA5}">
                      <a16:colId xmlns:a16="http://schemas.microsoft.com/office/drawing/2014/main" val="20002"/>
                    </a:ext>
                  </a:extLst>
                </a:gridCol>
                <a:gridCol w="3994543">
                  <a:extLst>
                    <a:ext uri="{9D8B030D-6E8A-4147-A177-3AD203B41FA5}">
                      <a16:colId xmlns:a16="http://schemas.microsoft.com/office/drawing/2014/main" val="20003"/>
                    </a:ext>
                  </a:extLst>
                </a:gridCol>
              </a:tblGrid>
              <a:tr h="0">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集热板每小时、每平方米接收的太阳辐射能量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集热板面积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蓄水箱中的水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获得的内能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蓄水箱全天持续供暖输出能量</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含用户得到的内能、蓄水箱和供暖管道的热损失</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2475"/>
            <a:ext cx="11485848" cy="2792239"/>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甲、乙两杯水的温度各为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只有加热才能使水升温</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甲杯中水所含的热量不一定比乙杯中的小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乙杯中水的温度降低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水的内能一定减少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甲杯中的水分子运动一定比乙杯中的剧烈</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21047" y="791626"/>
            <a:ext cx="407484" cy="461665"/>
          </a:xfrm>
          <a:prstGeom prst="rect">
            <a:avLst/>
          </a:prstGeom>
        </p:spPr>
        <p:txBody>
          <a:bodyPr wrap="none">
            <a:spAutoFit/>
          </a:bodyPr>
          <a:lstStyle/>
          <a:p>
            <a:r>
              <a:rPr lang="en-US" altLang="zh-CN" sz="2400"/>
              <a:t>C</a:t>
            </a:r>
            <a:endParaRPr lang="zh-CN" altLang="en-US"/>
          </a:p>
        </p:txBody>
      </p:sp>
      <p:sp>
        <p:nvSpPr>
          <p:cNvPr id="5" name="内容占位符 1"/>
          <p:cNvSpPr txBox="1"/>
          <p:nvPr/>
        </p:nvSpPr>
        <p:spPr bwMode="auto">
          <a:xfrm>
            <a:off x="360854" y="3336771"/>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热传递和做功都能改变物体的内能，给水加热使水升温，是通过热传递的方式增加水的内能，也可以用搅拌器不断地搅拌使水温升高，这是通过做功的方式增加了水的内能，故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错误；热量是指在热传递过程中，传递的热的多少，热量是一个过程量，故</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错误；乙杯中水的温度降低，水分子的无规则运动减慢，水分子动能的总和减小，所以水的内能一定减小，故</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正确；温度越高，分子无规则运动越剧烈，乙杯中的水分子运动一定比甲杯中的剧烈，故</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1119"/>
            <a:ext cx="11485848" cy="1130246"/>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）集热板的光热转化效率是多少？</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78582" y="4405284"/>
            <a:ext cx="801823" cy="461665"/>
          </a:xfrm>
          <a:prstGeom prst="rect">
            <a:avLst/>
          </a:prstGeom>
        </p:spPr>
        <p:txBody>
          <a:bodyPr wrap="none">
            <a:spAutoFit/>
          </a:bodyPr>
          <a:lstStyle/>
          <a:p>
            <a:r>
              <a:rPr lang="en-US" altLang="zh-CN" sz="2400" dirty="0"/>
              <a:t>60</a:t>
            </a:r>
            <a:r>
              <a:rPr lang="zh-CN" altLang="zh-CN" sz="2400" dirty="0">
                <a:cs typeface="Times New Roman" panose="02020603050405020304" pitchFamily="18" charset="0"/>
              </a:rPr>
              <a:t>％</a:t>
            </a:r>
            <a:endParaRPr lang="zh-CN" altLang="en-US" dirty="0"/>
          </a:p>
        </p:txBody>
      </p:sp>
      <mc:AlternateContent xmlns:mc="http://schemas.openxmlformats.org/markup-compatibility/2006" xmlns:a14="http://schemas.microsoft.com/office/drawing/2010/main">
        <mc:Choice Requires="a14">
          <p:sp>
            <p:nvSpPr>
              <p:cNvPr id="6" name="内容占位符 1"/>
              <p:cNvSpPr txBox="1"/>
              <p:nvPr/>
            </p:nvSpPr>
            <p:spPr bwMode="auto">
              <a:xfrm>
                <a:off x="327773" y="4462672"/>
                <a:ext cx="11485848" cy="16425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集热板的光热转化效率为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latin typeface="Cambria Math" panose="02040503050406030204" pitchFamily="18" charset="0"/>
                          </a:rPr>
                          <m:t>Q</m:t>
                        </m:r>
                        <m:r>
                          <m:rPr>
                            <m:nor/>
                          </m:rPr>
                          <a:rPr lang="zh-CN" altLang="en-US" baseline="-25000">
                            <a:latin typeface="Cambria Math" panose="02040503050406030204" pitchFamily="18" charset="0"/>
                          </a:rPr>
                          <m:t>吸</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𝐸</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11</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3×1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dirty="0">
                            <a:latin typeface="Times New Roman" panose="02020603050405020304" pitchFamily="18" charset="0"/>
                            <a:ea typeface="宋体" panose="02010600030101010101" pitchFamily="2" charset="-122"/>
                            <a:cs typeface="Times New Roman" panose="02020603050405020304" pitchFamily="18" charset="0"/>
                          </a:rPr>
                          <m:t>（</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m</m:t>
                            </m:r>
                          </m:e>
                          <m: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h</m:t>
                        </m:r>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×4×1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m</m:t>
                            </m:r>
                          </m:e>
                          <m: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h</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27773" y="4462672"/>
                <a:ext cx="11485848" cy="1642501"/>
              </a:xfrm>
              <a:prstGeom prst="rect">
                <a:avLst/>
              </a:prstGeom>
              <a:blipFill rotWithShape="1">
                <a:blip r:embed="rId2"/>
                <a:stretch>
                  <a:fillRect l="-1" t="-32" r="1" b="-44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aphicFrame>
        <p:nvGraphicFramePr>
          <p:cNvPr id="4" name="表格 3"/>
          <p:cNvGraphicFramePr>
            <a:graphicFrameLocks noGrp="1"/>
          </p:cNvGraphicFramePr>
          <p:nvPr/>
        </p:nvGraphicFramePr>
        <p:xfrm>
          <a:off x="478582" y="2101825"/>
          <a:ext cx="11233249" cy="2055750"/>
        </p:xfrm>
        <a:graphic>
          <a:graphicData uri="http://schemas.openxmlformats.org/drawingml/2006/table">
            <a:tbl>
              <a:tblPr firstRow="1" firstCol="1" bandRow="1"/>
              <a:tblGrid>
                <a:gridCol w="3465208">
                  <a:extLst>
                    <a:ext uri="{9D8B030D-6E8A-4147-A177-3AD203B41FA5}">
                      <a16:colId xmlns:a16="http://schemas.microsoft.com/office/drawing/2014/main" val="20000"/>
                    </a:ext>
                  </a:extLst>
                </a:gridCol>
                <a:gridCol w="1726800">
                  <a:extLst>
                    <a:ext uri="{9D8B030D-6E8A-4147-A177-3AD203B41FA5}">
                      <a16:colId xmlns:a16="http://schemas.microsoft.com/office/drawing/2014/main" val="20001"/>
                    </a:ext>
                  </a:extLst>
                </a:gridCol>
                <a:gridCol w="2046698">
                  <a:extLst>
                    <a:ext uri="{9D8B030D-6E8A-4147-A177-3AD203B41FA5}">
                      <a16:colId xmlns:a16="http://schemas.microsoft.com/office/drawing/2014/main" val="20002"/>
                    </a:ext>
                  </a:extLst>
                </a:gridCol>
                <a:gridCol w="3994543">
                  <a:extLst>
                    <a:ext uri="{9D8B030D-6E8A-4147-A177-3AD203B41FA5}">
                      <a16:colId xmlns:a16="http://schemas.microsoft.com/office/drawing/2014/main" val="20003"/>
                    </a:ext>
                  </a:extLst>
                </a:gridCol>
              </a:tblGrid>
              <a:tr h="0">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集热板每小时、每平方米接收的太阳辐射能量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集热板面积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蓄水箱中的水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获得的内能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蓄水箱全天持续供暖输出能量</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含用户得到的内能、蓄水箱和供暖管道的热损失</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4365"/>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）蓄水箱中的水获得的内能，一方面通过蓄水箱对用户全天持续供暖，另一方面使蓄水箱内水的温度最终升高了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，蓄水箱所装水的质量是多少？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4076313"/>
            <a:ext cx="2000869" cy="461665"/>
          </a:xfrm>
          <a:prstGeom prst="rect">
            <a:avLst/>
          </a:prstGeom>
        </p:spPr>
        <p:txBody>
          <a:bodyPr wrap="none">
            <a:spAutoFit/>
          </a:bodyPr>
          <a:lstStyle/>
          <a:p>
            <a:r>
              <a:rPr lang="en-US" altLang="zh-CN" sz="2400"/>
              <a:t>1.3</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7</a:t>
            </a:r>
            <a:r>
              <a:rPr lang="en-US" altLang="zh-CN" sz="2400"/>
              <a:t> kg</a:t>
            </a:r>
            <a:r>
              <a:rPr lang="zh-CN" altLang="zh-CN" sz="2400">
                <a:cs typeface="Times New Roman" panose="02020603050405020304" pitchFamily="18" charset="0"/>
              </a:rPr>
              <a:t>　</a:t>
            </a:r>
            <a:endParaRPr lang="zh-CN" altLang="en-US"/>
          </a:p>
        </p:txBody>
      </p:sp>
      <mc:AlternateContent xmlns:mc="http://schemas.openxmlformats.org/markup-compatibility/2006">
        <mc:Choice xmlns:a14="http://schemas.microsoft.com/office/drawing/2010/main" Requires="a14">
          <p:sp>
            <p:nvSpPr>
              <p:cNvPr id="6" name="内容占位符 1"/>
              <p:cNvSpPr txBox="1"/>
              <p:nvPr/>
            </p:nvSpPr>
            <p:spPr bwMode="auto">
              <a:xfrm>
                <a:off x="348963" y="4436606"/>
                <a:ext cx="11485848" cy="185621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由于蓄水箱全天持续供暖输出能量为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1.74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，则蓄水箱内水吸收的热量为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1.74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5.46</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得，水的质量为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p>
              <a:p>
                <a:pPr>
                  <a:lnSpc>
                    <a:spcPct val="100000"/>
                  </a:lnSpc>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dirty="0">
                            <a:latin typeface="Times New Roman" panose="02020603050405020304" pitchFamily="18" charset="0"/>
                            <a:ea typeface="宋体" panose="02010600030101010101" pitchFamily="2" charset="-122"/>
                            <a:cs typeface="Times New Roman" panose="02020603050405020304" pitchFamily="18" charset="0"/>
                            <a:sym typeface="+mn-ea"/>
                          </a:rPr>
                          <m:t>Q</m:t>
                        </m:r>
                        <m:r>
                          <m:rPr>
                            <m:nor/>
                          </m:rPr>
                          <a:rPr lang="en-US" altLang="zh-CN" i="1">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i="1">
                            <a:solidFill>
                              <a:prstClr val="black"/>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Δ</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46</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11</m:t>
                            </m:r>
                          </m:sup>
                        </m:sSup>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J</m:t>
                        </m:r>
                        <m:r>
                          <m:rPr>
                            <m:nor/>
                          </m:rP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dirty="0">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m:rPr>
                            <m:nor/>
                          </m:rP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sz="2800" i="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48963" y="4436606"/>
                <a:ext cx="11485848" cy="1856214"/>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aphicFrame>
        <p:nvGraphicFramePr>
          <p:cNvPr id="4" name="表格 3"/>
          <p:cNvGraphicFramePr>
            <a:graphicFrameLocks noGrp="1"/>
          </p:cNvGraphicFramePr>
          <p:nvPr/>
        </p:nvGraphicFramePr>
        <p:xfrm>
          <a:off x="478582" y="1886560"/>
          <a:ext cx="11233249" cy="2055750"/>
        </p:xfrm>
        <a:graphic>
          <a:graphicData uri="http://schemas.openxmlformats.org/drawingml/2006/table">
            <a:tbl>
              <a:tblPr firstRow="1" firstCol="1" bandRow="1"/>
              <a:tblGrid>
                <a:gridCol w="3465208">
                  <a:extLst>
                    <a:ext uri="{9D8B030D-6E8A-4147-A177-3AD203B41FA5}">
                      <a16:colId xmlns:a16="http://schemas.microsoft.com/office/drawing/2014/main" val="20000"/>
                    </a:ext>
                  </a:extLst>
                </a:gridCol>
                <a:gridCol w="1726800">
                  <a:extLst>
                    <a:ext uri="{9D8B030D-6E8A-4147-A177-3AD203B41FA5}">
                      <a16:colId xmlns:a16="http://schemas.microsoft.com/office/drawing/2014/main" val="20001"/>
                    </a:ext>
                  </a:extLst>
                </a:gridCol>
                <a:gridCol w="2046698">
                  <a:extLst>
                    <a:ext uri="{9D8B030D-6E8A-4147-A177-3AD203B41FA5}">
                      <a16:colId xmlns:a16="http://schemas.microsoft.com/office/drawing/2014/main" val="20002"/>
                    </a:ext>
                  </a:extLst>
                </a:gridCol>
                <a:gridCol w="3994543">
                  <a:extLst>
                    <a:ext uri="{9D8B030D-6E8A-4147-A177-3AD203B41FA5}">
                      <a16:colId xmlns:a16="http://schemas.microsoft.com/office/drawing/2014/main" val="20003"/>
                    </a:ext>
                  </a:extLst>
                </a:gridCol>
              </a:tblGrid>
              <a:tr h="0">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集热板每小时、每平方米接收的太阳辐射能量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集热板面积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蓄水箱中的水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获得的内能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蓄水箱全天持续供暖输出能量</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含用户得到的内能、蓄水箱和供暖管道的热损失</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）若蓄水箱中水获得的内能，用燃烧煤炭的方式获取，需要完全燃烧多少千克煤炭？（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不考虑煤炭燃烧过程中的热损失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4081463"/>
            <a:ext cx="1691489"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2.4</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4</a:t>
            </a:r>
            <a:r>
              <a:rPr lang="en-US" altLang="zh-CN" sz="2400">
                <a:cs typeface="Times New Roman" panose="02020603050405020304" pitchFamily="18" charset="0"/>
              </a:rPr>
              <a:t> kg</a:t>
            </a:r>
            <a:endParaRPr lang="zh-CN" altLang="zh-CN" sz="9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内容占位符 1"/>
              <p:cNvSpPr txBox="1"/>
              <p:nvPr/>
            </p:nvSpPr>
            <p:spPr bwMode="auto">
              <a:xfrm>
                <a:off x="353637" y="4580369"/>
                <a:ext cx="11485848" cy="16630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不考虑煤炭燃烧过程中的热损失，即</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，则需要完全燃烧煤炭的质量为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i="1" dirty="0">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dirty="0">
                            <a:latin typeface="Times New Roman" panose="02020603050405020304" pitchFamily="18" charset="0"/>
                            <a:ea typeface="宋体" panose="02010600030101010101" pitchFamily="2" charset="-122"/>
                            <a:cs typeface="Times New Roman" panose="02020603050405020304" pitchFamily="18" charset="0"/>
                            <a:sym typeface="+mn-ea"/>
                          </a:rPr>
                          <m:t>Q</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en-US" baseline="-25000">
                            <a:latin typeface="Times New Roman" panose="02020603050405020304" pitchFamily="18" charset="0"/>
                            <a:ea typeface="宋体" panose="02010600030101010101" pitchFamily="2" charset="-122"/>
                            <a:cs typeface="Times New Roman" panose="02020603050405020304" pitchFamily="18" charset="0"/>
                          </a:rPr>
                          <m:t>煤</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11</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7</m:t>
                            </m:r>
                          </m:sup>
                        </m:sSup>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53637" y="4580369"/>
                <a:ext cx="11485848" cy="1663065"/>
              </a:xfrm>
              <a:prstGeom prst="rect">
                <a:avLst/>
              </a:prstGeom>
              <a:blipFill rotWithShape="1">
                <a:blip r:embed="rId2"/>
                <a:stretch>
                  <a:fillRect l="-5" t="-1840" r="5"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aphicFrame>
        <p:nvGraphicFramePr>
          <p:cNvPr id="4" name="表格 3"/>
          <p:cNvGraphicFramePr>
            <a:graphicFrameLocks noGrp="1"/>
          </p:cNvGraphicFramePr>
          <p:nvPr/>
        </p:nvGraphicFramePr>
        <p:xfrm>
          <a:off x="478582" y="1958315"/>
          <a:ext cx="11233249" cy="2055750"/>
        </p:xfrm>
        <a:graphic>
          <a:graphicData uri="http://schemas.openxmlformats.org/drawingml/2006/table">
            <a:tbl>
              <a:tblPr firstRow="1" firstCol="1" bandRow="1"/>
              <a:tblGrid>
                <a:gridCol w="3465208">
                  <a:extLst>
                    <a:ext uri="{9D8B030D-6E8A-4147-A177-3AD203B41FA5}">
                      <a16:colId xmlns:a16="http://schemas.microsoft.com/office/drawing/2014/main" val="20000"/>
                    </a:ext>
                  </a:extLst>
                </a:gridCol>
                <a:gridCol w="1726800">
                  <a:extLst>
                    <a:ext uri="{9D8B030D-6E8A-4147-A177-3AD203B41FA5}">
                      <a16:colId xmlns:a16="http://schemas.microsoft.com/office/drawing/2014/main" val="20001"/>
                    </a:ext>
                  </a:extLst>
                </a:gridCol>
                <a:gridCol w="2046698">
                  <a:extLst>
                    <a:ext uri="{9D8B030D-6E8A-4147-A177-3AD203B41FA5}">
                      <a16:colId xmlns:a16="http://schemas.microsoft.com/office/drawing/2014/main" val="20002"/>
                    </a:ext>
                  </a:extLst>
                </a:gridCol>
                <a:gridCol w="3994543">
                  <a:extLst>
                    <a:ext uri="{9D8B030D-6E8A-4147-A177-3AD203B41FA5}">
                      <a16:colId xmlns:a16="http://schemas.microsoft.com/office/drawing/2014/main" val="20003"/>
                    </a:ext>
                  </a:extLst>
                </a:gridCol>
              </a:tblGrid>
              <a:tr h="0">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集热板每小时、每平方米接收的太阳辐射能量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集热板面积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蓄水箱中的水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获得的内能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蓄水箱全天持续供暖输出能量</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含用户得到的内能、蓄水箱和供暖管道的热损失</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j-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04036"/>
            <a:ext cx="11485848" cy="57624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有如图所示的电路图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64.jpg" descr="id:2147488641;FounderCES"/>
          <p:cNvPicPr/>
          <p:nvPr/>
        </p:nvPicPr>
        <p:blipFill>
          <a:blip r:embed="rId2"/>
          <a:stretch>
            <a:fillRect/>
          </a:stretch>
        </p:blipFill>
        <p:spPr>
          <a:xfrm>
            <a:off x="6550092" y="1850850"/>
            <a:ext cx="3422581" cy="2304256"/>
          </a:xfrm>
          <a:prstGeom prst="rect">
            <a:avLst/>
          </a:prstGeom>
        </p:spPr>
      </p:pic>
      <p:sp>
        <p:nvSpPr>
          <p:cNvPr id="4" name="矩形 3"/>
          <p:cNvSpPr/>
          <p:nvPr/>
        </p:nvSpPr>
        <p:spPr>
          <a:xfrm>
            <a:off x="7605553" y="408300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25</a:t>
            </a:r>
            <a:r>
              <a:rPr lang="zh-CN" altLang="zh-CN" sz="2400" b="0">
                <a:solidFill>
                  <a:srgbClr val="000000"/>
                </a:solidFill>
                <a:cs typeface="Times New Roman" panose="02020603050405020304" pitchFamily="18" charset="0"/>
              </a:rPr>
              <a:t>题）</a:t>
            </a:r>
          </a:p>
        </p:txBody>
      </p:sp>
      <p:sp>
        <p:nvSpPr>
          <p:cNvPr id="5" name="内容占位符 1"/>
          <p:cNvSpPr txBox="1"/>
          <p:nvPr/>
        </p:nvSpPr>
        <p:spPr bwMode="auto">
          <a:xfrm>
            <a:off x="360854" y="1126676"/>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都断开时，电流表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的示数各为多少？（</a:t>
            </a:r>
            <a:r>
              <a:rPr lang="zh-CN" altLang="zh-CN" dirty="0">
                <a:solidFill>
                  <a:srgbClr val="000000"/>
                </a:solidFill>
                <a:latin typeface="楷体" panose="02010609060101010101" pitchFamily="49" charset="-122"/>
                <a:ea typeface="楷体" panose="02010609060101010101" pitchFamily="49" charset="-122"/>
                <a:cs typeface="Times New Roman" panose="02020603050405020304" pitchFamily="18" charset="0"/>
              </a:rPr>
              <a:t>画出等效电路图</a:t>
            </a:r>
            <a:r>
              <a:rPr lang="zh-CN" altLang="en-US"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59765" y="2578359"/>
            <a:ext cx="4178388" cy="576248"/>
          </a:xfrm>
          <a:prstGeom prst="rect">
            <a:avLst/>
          </a:prstGeom>
        </p:spPr>
        <p:txBody>
          <a:bodyPr wrap="none">
            <a:spAutoFit/>
          </a:bodyPr>
          <a:lstStyle/>
          <a:p>
            <a:pPr algn="just">
              <a:lnSpc>
                <a:spcPct val="150000"/>
              </a:lnSpc>
              <a:spcAft>
                <a:spcPts val="0"/>
              </a:spcAft>
            </a:pPr>
            <a:r>
              <a:rPr lang="zh-CN" altLang="zh-CN" sz="2400" dirty="0">
                <a:cs typeface="Times New Roman" panose="02020603050405020304" pitchFamily="18" charset="0"/>
              </a:rPr>
              <a:t>等效电路图如图所示　</a:t>
            </a:r>
            <a:r>
              <a:rPr lang="en-US" altLang="zh-CN" sz="2400" dirty="0">
                <a:cs typeface="Times New Roman" panose="02020603050405020304" pitchFamily="18" charset="0"/>
              </a:rPr>
              <a:t>1 A</a:t>
            </a:r>
            <a:r>
              <a:rPr lang="zh-CN" altLang="zh-CN" sz="2400" dirty="0">
                <a:cs typeface="Times New Roman" panose="02020603050405020304" pitchFamily="18" charset="0"/>
              </a:rPr>
              <a:t>　</a:t>
            </a:r>
            <a:r>
              <a:rPr lang="en-US" altLang="zh-CN" sz="2400" dirty="0">
                <a:cs typeface="Times New Roman" panose="02020603050405020304" pitchFamily="18" charset="0"/>
              </a:rPr>
              <a:t>0</a:t>
            </a:r>
            <a:endParaRPr lang="zh-CN" altLang="zh-CN" sz="900" dirty="0">
              <a:solidFill>
                <a:srgbClr val="000000"/>
              </a:solidFill>
              <a:cs typeface="Times New Roman" panose="02020603050405020304" pitchFamily="18" charset="0"/>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4636" y="1704097"/>
            <a:ext cx="5448978" cy="2451009"/>
          </a:xfrm>
          <a:prstGeom prst="rect">
            <a:avLst/>
          </a:prstGeom>
        </p:spPr>
      </p:pic>
      <p:sp>
        <p:nvSpPr>
          <p:cNvPr id="6" name="内容占位符 1"/>
          <p:cNvSpPr>
            <a:spLocks noGrp="1"/>
          </p:cNvSpPr>
          <p:nvPr/>
        </p:nvSpPr>
        <p:spPr>
          <a:xfrm>
            <a:off x="360854" y="4476161"/>
            <a:ext cx="11485848" cy="2238241"/>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根据电路图可知，当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都断开时，</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串联连接，等效电路图如答图所示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根据电路图可知，电流表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都测量串联电路中电流，而串联电路电流处处相等，故电流表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的示数相等，都等于</a:t>
            </a:r>
            <a:r>
              <a:rPr lang="en-US" altLang="zh-CN">
                <a:latin typeface="Times New Roman" panose="02020603050405020304" pitchFamily="18" charset="0"/>
                <a:ea typeface="宋体" panose="02010600030101010101" pitchFamily="2" charset="-122"/>
                <a:cs typeface="Times New Roman" panose="02020603050405020304" pitchFamily="18" charset="0"/>
              </a:rPr>
              <a:t>1 A</a:t>
            </a:r>
            <a:r>
              <a:rPr lang="zh-CN" altLang="zh-CN">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处于断路状态，因此示数为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0.</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7385"/>
            <a:ext cx="11485848" cy="145288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的示数分别为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的示数为多少？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楷体" panose="02010609060101010101" pitchFamily="49" charset="-122"/>
                <a:ea typeface="楷体" panose="02010609060101010101" pitchFamily="49" charset="-122"/>
                <a:cs typeface="Times New Roman" panose="02020603050405020304" pitchFamily="18" charset="0"/>
                <a:sym typeface="+mn-ea"/>
              </a:rPr>
              <a:t>画出等效电路图</a:t>
            </a:r>
            <a:r>
              <a:rPr lang="zh-CN" altLang="en-US"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altLang="en-US"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e64.jpg" descr="id:2147488641;FounderCES"/>
          <p:cNvPicPr/>
          <p:nvPr/>
        </p:nvPicPr>
        <p:blipFill>
          <a:blip r:embed="rId2"/>
          <a:stretch>
            <a:fillRect/>
          </a:stretch>
        </p:blipFill>
        <p:spPr>
          <a:xfrm>
            <a:off x="8585416" y="2351134"/>
            <a:ext cx="3422581" cy="2304256"/>
          </a:xfrm>
          <a:prstGeom prst="rect">
            <a:avLst/>
          </a:prstGeom>
        </p:spPr>
      </p:pic>
      <p:sp>
        <p:nvSpPr>
          <p:cNvPr id="5" name="矩形 4"/>
          <p:cNvSpPr/>
          <p:nvPr/>
        </p:nvSpPr>
        <p:spPr>
          <a:xfrm>
            <a:off x="9521520" y="458347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25</a:t>
            </a:r>
            <a:r>
              <a:rPr lang="zh-CN" altLang="zh-CN" sz="2400" b="0">
                <a:solidFill>
                  <a:srgbClr val="000000"/>
                </a:solidFill>
                <a:cs typeface="Times New Roman" panose="02020603050405020304" pitchFamily="18" charset="0"/>
              </a:rPr>
              <a:t>题）</a:t>
            </a:r>
          </a:p>
        </p:txBody>
      </p:sp>
      <p:sp>
        <p:nvSpPr>
          <p:cNvPr id="7" name="矩形 6"/>
          <p:cNvSpPr/>
          <p:nvPr/>
        </p:nvSpPr>
        <p:spPr>
          <a:xfrm>
            <a:off x="360854" y="1877631"/>
            <a:ext cx="3715120"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等效电路图如图所示　</a:t>
            </a:r>
            <a:r>
              <a:rPr lang="en-US" altLang="zh-CN" sz="2400">
                <a:cs typeface="Times New Roman" panose="02020603050405020304" pitchFamily="18" charset="0"/>
              </a:rPr>
              <a:t>3 A</a:t>
            </a:r>
            <a:endParaRPr lang="zh-CN" altLang="zh-CN" sz="900">
              <a:solidFill>
                <a:srgbClr val="000000"/>
              </a:solidFill>
              <a:cs typeface="Times New Roman" panose="02020603050405020304" pitchFamily="18" charset="0"/>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3211" y="1296269"/>
            <a:ext cx="3478434" cy="3406862"/>
          </a:xfrm>
          <a:prstGeom prst="rect">
            <a:avLst/>
          </a:prstGeom>
        </p:spPr>
      </p:pic>
      <p:sp>
        <p:nvSpPr>
          <p:cNvPr id="3" name="内容占位符 1"/>
          <p:cNvSpPr>
            <a:spLocks noGrp="1"/>
          </p:cNvSpPr>
          <p:nvPr/>
        </p:nvSpPr>
        <p:spPr>
          <a:xfrm>
            <a:off x="360680" y="2601595"/>
            <a:ext cx="7927975" cy="2306955"/>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断开时，等效电路图如答图所示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因为并联电路中，干路电流等于各支路电流之和，所以当</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断开时，电流表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4.5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1.5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 A.</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980440"/>
            <a:ext cx="8295005" cy="512445"/>
          </a:xfrm>
        </p:spPr>
        <p:txBody>
          <a:bodyPr>
            <a:noAutofit/>
          </a:bodyPr>
          <a:lstStyle/>
          <a:p>
            <a:pPr algn="dist"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同时闭合会发生什么现象？</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e64.jpg" descr="id:2147488641;FounderCES"/>
          <p:cNvPicPr/>
          <p:nvPr/>
        </p:nvPicPr>
        <p:blipFill>
          <a:blip r:embed="rId2"/>
          <a:stretch>
            <a:fillRect/>
          </a:stretch>
        </p:blipFill>
        <p:spPr>
          <a:xfrm>
            <a:off x="4392487" y="1886797"/>
            <a:ext cx="3422581" cy="2304256"/>
          </a:xfrm>
          <a:prstGeom prst="rect">
            <a:avLst/>
          </a:prstGeom>
        </p:spPr>
      </p:pic>
      <p:sp>
        <p:nvSpPr>
          <p:cNvPr id="8" name="矩形 7"/>
          <p:cNvSpPr/>
          <p:nvPr/>
        </p:nvSpPr>
        <p:spPr>
          <a:xfrm>
            <a:off x="5350467" y="415566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25</a:t>
            </a:r>
            <a:r>
              <a:rPr lang="zh-CN" altLang="zh-CN" sz="2400" b="0">
                <a:solidFill>
                  <a:srgbClr val="000000"/>
                </a:solidFill>
                <a:cs typeface="Times New Roman" panose="02020603050405020304" pitchFamily="18" charset="0"/>
              </a:rPr>
              <a:t>题）</a:t>
            </a:r>
          </a:p>
        </p:txBody>
      </p:sp>
      <p:sp>
        <p:nvSpPr>
          <p:cNvPr id="9" name="矩形 8"/>
          <p:cNvSpPr/>
          <p:nvPr/>
        </p:nvSpPr>
        <p:spPr>
          <a:xfrm>
            <a:off x="343709" y="4653136"/>
            <a:ext cx="4902304" cy="576248"/>
          </a:xfrm>
          <a:prstGeom prst="rect">
            <a:avLst/>
          </a:prstGeom>
        </p:spPr>
        <p:txBody>
          <a:bodyPr wrap="none">
            <a:spAutoFit/>
          </a:bodyPr>
          <a:lstStyle/>
          <a:p>
            <a:pPr algn="just">
              <a:lnSpc>
                <a:spcPct val="150000"/>
              </a:lnSpc>
              <a:spcAft>
                <a:spcPts val="0"/>
              </a:spcAft>
            </a:pPr>
            <a:r>
              <a:rPr lang="zh-CN" altLang="zh-CN" sz="2400" dirty="0">
                <a:cs typeface="Times New Roman" panose="02020603050405020304" pitchFamily="18" charset="0"/>
              </a:rPr>
              <a:t>发生电源短路现象，电源将被烧坏</a:t>
            </a:r>
            <a:r>
              <a:rPr lang="en-US"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
        <p:nvSpPr>
          <p:cNvPr id="10" name="内容占位符 1"/>
          <p:cNvSpPr txBox="1"/>
          <p:nvPr/>
        </p:nvSpPr>
        <p:spPr bwMode="auto">
          <a:xfrm>
            <a:off x="352282" y="51790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将</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latin typeface="Times New Roman" panose="02020603050405020304" pitchFamily="18" charset="0"/>
                <a:ea typeface="宋体" panose="02010600030101010101" pitchFamily="2" charset="-122"/>
                <a:cs typeface="Times New Roman" panose="02020603050405020304" pitchFamily="18" charset="0"/>
              </a:rPr>
              <a:t>同时闭合时，电流从电源正极开始，直接从</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latin typeface="Times New Roman" panose="02020603050405020304" pitchFamily="18" charset="0"/>
                <a:ea typeface="宋体" panose="02010600030101010101" pitchFamily="2" charset="-122"/>
                <a:cs typeface="Times New Roman" panose="02020603050405020304" pitchFamily="18" charset="0"/>
              </a:rPr>
              <a:t>回到电源负极，故发生电源短路，电源将被烧坏</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92828"/>
            <a:ext cx="11485848" cy="1684244"/>
          </a:xfrm>
          <a:solidFill>
            <a:srgbClr val="E1F4FC"/>
          </a:solidFill>
        </p:spPr>
        <p:txBody>
          <a:bodyPr/>
          <a:lstStyle/>
          <a:p>
            <a:pPr indent="1170305"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热量是在热传递过程中传递热的多少</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因此热量是一个过程量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它只伴随在热传递的过程中</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热量是热传递过程中内能的变化量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因此不能说物体</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含有热量</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或</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具有热量</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只能说物体</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吸收热量</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或</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放出热量</a:t>
            </a:r>
            <a:r>
              <a:rPr lang="en-US" altLang="zh-CN">
                <a:latin typeface="楷体" panose="02010609060101010101" pitchFamily="49"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8725" y="2410413"/>
            <a:ext cx="1720840" cy="46050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质量相等的甲、乙两种液体吸收相同的热量后，甲升高的温度高于乙升高的温度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由此可以判断（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甲液体的比热容大于乙液体的比热容</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降低相同的温度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质量相等的甲液体放出的热量比乙液体放出的热量多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甲、乙两种液体相比较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乙液体更适合作冷却剂</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甲物质的熔点高于乙物质的熔点</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700368" y="221465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299290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，甲、乙吸收热量相同，质量相等，</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甲</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乙</a:t>
            </a:r>
            <a:r>
              <a:rPr lang="zh-CN" altLang="zh-CN">
                <a:latin typeface="Times New Roman" panose="02020603050405020304" pitchFamily="18" charset="0"/>
                <a:ea typeface="宋体" panose="02010600030101010101" pitchFamily="2" charset="-122"/>
                <a:cs typeface="Times New Roman" panose="02020603050405020304" pitchFamily="18" charset="0"/>
              </a:rPr>
              <a:t>，所以甲的比热容小于乙的比热容，故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错误；甲的比热容小于乙的比热容，根据</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，降低相同的温度，质量相等，所以甲放出的热量小于乙放出的热量，故</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错误；甲的比热容小于乙的比热容，说明乙的吸热本领强，用乙液体作冷却剂更合适，故</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正确；比热容跟物质的熔点没有关系，根据比热容关系不能判断熔点高低，故</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p:txBody>
      </p:sp>
      <p:sp>
        <p:nvSpPr>
          <p:cNvPr id="2" name="文本框 1"/>
          <p:cNvSpPr txBox="1"/>
          <p:nvPr/>
        </p:nvSpPr>
        <p:spPr>
          <a:xfrm>
            <a:off x="455295" y="1157605"/>
            <a:ext cx="8687435" cy="193802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甲液体的比热容大于乙液体的比热容</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降低相同的温度</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质量相等的甲液体放出的热量比乙液体放出的热量多</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甲、乙两种液体相比较</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乙液体更适合作冷却剂</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甲物质的熔点高于乙物质的熔点</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如图所示是汽油机一个工作循环的四个冲程，以下说法正确的是（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汽油机一个工作循环四个冲程的正确顺序是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丙、甲、丁、乙</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汽油机吸气冲程气缸吸进的物质是汽油</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若汽油机每秒做功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则飞轮的转速为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图丁是做功冲程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机械能转化为内能</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500.jpg" descr="id:2147488359;FounderCES"/>
          <p:cNvPicPr/>
          <p:nvPr/>
        </p:nvPicPr>
        <p:blipFill>
          <a:blip r:embed="rId2"/>
          <a:stretch>
            <a:fillRect/>
          </a:stretch>
        </p:blipFill>
        <p:spPr>
          <a:xfrm>
            <a:off x="3502918" y="1484784"/>
            <a:ext cx="4715893" cy="1944216"/>
          </a:xfrm>
          <a:prstGeom prst="rect">
            <a:avLst/>
          </a:prstGeom>
        </p:spPr>
      </p:pic>
      <p:sp>
        <p:nvSpPr>
          <p:cNvPr id="4" name="矩形 3"/>
          <p:cNvSpPr/>
          <p:nvPr/>
        </p:nvSpPr>
        <p:spPr>
          <a:xfrm>
            <a:off x="5188173" y="347532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p>
        </p:txBody>
      </p:sp>
      <p:sp>
        <p:nvSpPr>
          <p:cNvPr id="6" name="矩形 5"/>
          <p:cNvSpPr/>
          <p:nvPr/>
        </p:nvSpPr>
        <p:spPr>
          <a:xfrm>
            <a:off x="9713190" y="871880"/>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6916</Words>
  <Application>Microsoft Office PowerPoint</Application>
  <PresentationFormat>自定义</PresentationFormat>
  <Paragraphs>393</Paragraphs>
  <Slides>55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55</vt:i4>
      </vt:variant>
    </vt:vector>
  </HeadingPairs>
  <TitlesOfParts>
    <vt:vector size="64" baseType="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554</cp:revision>
  <dcterms:created xsi:type="dcterms:W3CDTF">2020-11-06T05:24:00Z</dcterms:created>
  <dcterms:modified xsi:type="dcterms:W3CDTF">2025-09-17T06:54:50Z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AB6AFC7BD27646919A7F6CD9EB10A458_12</vt:lpwstr>
  </property>
</Properties>
</file>